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fntdata" ContentType="application/x-fontdata"/>
  <Default Extension="png" ContentType="image/png"/>
  <Default Extension="gif" ContentType="image/gif"/>
  <Default Extension="m4v" ContentType="video/mp4"/>
  <Default Extension="mp4" ContentType="video/mp4"/>
  <Default Extension="svg" ContentType="image/svg+xml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notesMasterIdLst>
    <p:notesMasterId r:id="rId17"/>
  </p:notesMasterIdLst>
  <p:sldSz cx="9144000" cy="5143500"/>
  <p:notesSz cx="5143500" cy="9144000"/>
  <p:embeddedFontLst>
    <p:embeddedFont>
      <p:font typeface="Manrope"/>
      <p:regular r:id="rId22"/>
      <p:bold r:id="rId23"/>
    </p:embeddedFont>
    <p:embeddedFont>
      <p:font typeface="Poppins"/>
      <p:boldItalic r:id="rId24"/>
      <p:regular r:id="rId25"/>
      <p:italic r:id="rId26"/>
      <p:bold r:id="rId27"/>
    </p:embeddedFont>
    <p:embeddedFont>
      <p:font typeface="Lora"/>
      <p:boldItalic r:id="rId28"/>
      <p:regular r:id="rId29"/>
      <p:italic r:id="rId30"/>
      <p:bold r:id="rId31"/>
    </p:embeddedFont>
    <p:embeddedFont>
      <p:font typeface="Lato"/>
      <p:boldItalic r:id="rId32"/>
      <p:regular r:id="rId33"/>
      <p:italic r:id="rId34"/>
      <p:bold r:id="rId35"/>
    </p:embeddedFont>
    <p:embeddedFont>
      <p:font typeface="Snickles"/>
      <p:regular r:id="rId36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22" Type="http://schemas.openxmlformats.org/officeDocument/2006/relationships/font" Target="fonts/Manrope-regular.fntdata"/><Relationship Id="rId23" Type="http://schemas.openxmlformats.org/officeDocument/2006/relationships/font" Target="fonts/Manrope-bold.fntdata"/><Relationship Id="rId24" Type="http://schemas.openxmlformats.org/officeDocument/2006/relationships/font" Target="fonts/Poppins-boldItalic.fntdata"/><Relationship Id="rId25" Type="http://schemas.openxmlformats.org/officeDocument/2006/relationships/font" Target="fonts/Poppins-regular.fntdata"/><Relationship Id="rId26" Type="http://schemas.openxmlformats.org/officeDocument/2006/relationships/font" Target="fonts/Poppins-italic.fntdata"/><Relationship Id="rId27" Type="http://schemas.openxmlformats.org/officeDocument/2006/relationships/font" Target="fonts/Poppins-bold.fntdata"/><Relationship Id="rId28" Type="http://schemas.openxmlformats.org/officeDocument/2006/relationships/font" Target="fonts/Lora-boldItalic.fntdata"/><Relationship Id="rId29" Type="http://schemas.openxmlformats.org/officeDocument/2006/relationships/font" Target="fonts/Lora-regular.fntdata"/><Relationship Id="rId30" Type="http://schemas.openxmlformats.org/officeDocument/2006/relationships/font" Target="fonts/Lora-italic.fntdata"/><Relationship Id="rId31" Type="http://schemas.openxmlformats.org/officeDocument/2006/relationships/font" Target="fonts/Lora-bold.fntdata"/><Relationship Id="rId32" Type="http://schemas.openxmlformats.org/officeDocument/2006/relationships/font" Target="fonts/Lato-boldItalic.fntdata"/><Relationship Id="rId33" Type="http://schemas.openxmlformats.org/officeDocument/2006/relationships/font" Target="fonts/Lato-regular.fntdata"/><Relationship Id="rId34" Type="http://schemas.openxmlformats.org/officeDocument/2006/relationships/font" Target="fonts/Lato-italic.fntdata"/><Relationship Id="rId35" Type="http://schemas.openxmlformats.org/officeDocument/2006/relationships/font" Target="fonts/Lato-bold.fntdata"/><Relationship Id="rId36" Type="http://schemas.openxmlformats.org/officeDocument/2006/relationships/font" Target="fonts/Snickles-regular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hyperlink" Target="https://pitch.com?utm_medium=product-presentation&amp;utm_source=powerpoint-export&amp;utm_campaign=bottom_bar_cta&amp;utm_content=919d3a70-af03-48fd-a0f1-c6a3353a8fdb&amp;utm_term=PDF-PPTX-lastslide" TargetMode="External"/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4" Type="http://schemas.openxmlformats.org/officeDocument/2006/relationships/image" Target="../media/image-1-4.sv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hyperlink" Target="https://pitch.com?utm_medium=product-presentation&amp;utm_source=powerpoint-export&amp;utm_campaign=bottom_bar_cta&amp;utm_content=919d3a70-af03-48fd-a0f1-c6a3353a8fdb&amp;utm_term=PDF-PPTX-lastslide" TargetMode="External"/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sv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hyperlink" Target="https://pitch.com?utm_medium=product-presentation&amp;utm_source=powerpoint-export&amp;utm_campaign=bottom_bar_cta&amp;utm_content=919d3a70-af03-48fd-a0f1-c6a3353a8fdb&amp;utm_term=PDF-PPTX-lastslide" TargetMode="External"/><Relationship Id="rId1" Type="http://schemas.openxmlformats.org/officeDocument/2006/relationships/image" Target="../media/image-11-1.png"/><Relationship Id="rId2" Type="http://schemas.openxmlformats.org/officeDocument/2006/relationships/image" Target="../media/image-11-2.png"/><Relationship Id="rId3" Type="http://schemas.openxmlformats.org/officeDocument/2006/relationships/image" Target="../media/image-11-3.sv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hyperlink" Target="https://pitch.com?utm_medium=product-presentation&amp;utm_source=powerpoint-export&amp;utm_campaign=bottom_bar_cta&amp;utm_content=919d3a70-af03-48fd-a0f1-c6a3353a8fdb&amp;utm_term=PDF-PPTX-lastslide" TargetMode="External"/><Relationship Id="rId1" Type="http://schemas.openxmlformats.org/officeDocument/2006/relationships/image" Target="../media/image-12-1.png"/><Relationship Id="rId2" Type="http://schemas.openxmlformats.org/officeDocument/2006/relationships/image" Target="../media/image-12-2.png"/><Relationship Id="rId3" Type="http://schemas.openxmlformats.org/officeDocument/2006/relationships/image" Target="../media/image-12-3.sv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hyperlink" Target="https://pitch.com?utm_medium=product-presentation&amp;utm_source=powerpoint-export&amp;utm_campaign=bottom_bar_cta&amp;utm_content=919d3a70-af03-48fd-a0f1-c6a3353a8fdb&amp;utm_term=PDF-PPTX-lastslide" TargetMode="External"/><Relationship Id="rId1" Type="http://schemas.openxmlformats.org/officeDocument/2006/relationships/image" Target="../media/image-13-1.png"/><Relationship Id="rId2" Type="http://schemas.openxmlformats.org/officeDocument/2006/relationships/image" Target="../media/image-13-2.png"/><Relationship Id="rId3" Type="http://schemas.openxmlformats.org/officeDocument/2006/relationships/image" Target="../media/image-13-3.sv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hyperlink" Target="https://pitch.com?utm_medium=product-presentation&amp;utm_source=powerpoint-export&amp;utm_campaign=bottom_bar_cta&amp;utm_content=919d3a70-af03-48fd-a0f1-c6a3353a8fdb&amp;utm_term=PDF-PPTX-lastslide" TargetMode="External"/><Relationship Id="rId1" Type="http://schemas.openxmlformats.org/officeDocument/2006/relationships/image" Target="../media/image-14-1.png"/><Relationship Id="rId2" Type="http://schemas.openxmlformats.org/officeDocument/2006/relationships/image" Target="../media/image-14-2.png"/><Relationship Id="rId3" Type="http://schemas.openxmlformats.org/officeDocument/2006/relationships/image" Target="../media/image-14-3.sv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pitch.com/?utm_medium=product-presentation&amp;utm_source=powerpoint-export&amp;utm_campaign=last_slide&amp;utm_content=" TargetMode="External"/><Relationship Id="rId1" Type="http://schemas.openxmlformats.org/officeDocument/2006/relationships/image" Target="../media/image-15-1.png"/><Relationship Id="rId2" Type="http://schemas.openxmlformats.org/officeDocument/2006/relationships/image" Target="../media/image-15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5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hyperlink" Target="https://pitch.com?utm_medium=product-presentation&amp;utm_source=powerpoint-export&amp;utm_campaign=bottom_bar_cta&amp;utm_content=919d3a70-af03-48fd-a0f1-c6a3353a8fdb&amp;utm_term=PDF-PPTX-lastslide" TargetMode="External"/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sv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hyperlink" Target="https://pitch.com?utm_medium=product-presentation&amp;utm_source=powerpoint-export&amp;utm_campaign=bottom_bar_cta&amp;utm_content=919d3a70-af03-48fd-a0f1-c6a3353a8fdb&amp;utm_term=PDF-PPTX-lastslide" TargetMode="External"/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sv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hyperlink" Target="https://pitch.com?utm_medium=product-presentation&amp;utm_source=powerpoint-export&amp;utm_campaign=bottom_bar_cta&amp;utm_content=919d3a70-af03-48fd-a0f1-c6a3353a8fdb&amp;utm_term=PDF-PPTX-lastslide" TargetMode="External"/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sv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hyperlink" Target="https://pitch.com?utm_medium=product-presentation&amp;utm_source=powerpoint-export&amp;utm_campaign=bottom_bar_cta&amp;utm_content=919d3a70-af03-48fd-a0f1-c6a3353a8fdb&amp;utm_term=PDF-PPTX-lastslide" TargetMode="External"/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sv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hyperlink" Target="https://pitch.com?utm_medium=product-presentation&amp;utm_source=powerpoint-export&amp;utm_campaign=bottom_bar_cta&amp;utm_content=919d3a70-af03-48fd-a0f1-c6a3353a8fdb&amp;utm_term=PDF-PPTX-lastslide" TargetMode="External"/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sv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hyperlink" Target="https://pitch.com?utm_medium=product-presentation&amp;utm_source=powerpoint-export&amp;utm_campaign=bottom_bar_cta&amp;utm_content=919d3a70-af03-48fd-a0f1-c6a3353a8fdb&amp;utm_term=PDF-PPTX-lastslide" TargetMode="External"/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sv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hyperlink" Target="https://pitch.com?utm_medium=product-presentation&amp;utm_source=powerpoint-export&amp;utm_campaign=bottom_bar_cta&amp;utm_content=919d3a70-af03-48fd-a0f1-c6a3353a8fdb&amp;utm_term=PDF-PPTX-lastslide" TargetMode="External"/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6" Type="http://schemas.openxmlformats.org/officeDocument/2006/relationships/image" Target="../media/image-8-6.png"/><Relationship Id="rId7" Type="http://schemas.openxmlformats.org/officeDocument/2006/relationships/image" Target="../media/image-8-7.png"/><Relationship Id="rId8" Type="http://schemas.openxmlformats.org/officeDocument/2006/relationships/image" Target="../media/image-8-8.png"/><Relationship Id="rId9" Type="http://schemas.openxmlformats.org/officeDocument/2006/relationships/image" Target="../media/image-8-9.png"/><Relationship Id="rId10" Type="http://schemas.openxmlformats.org/officeDocument/2006/relationships/image" Target="../media/image-8-10.png"/><Relationship Id="rId11" Type="http://schemas.openxmlformats.org/officeDocument/2006/relationships/image" Target="../media/image-8-11.png"/><Relationship Id="rId12" Type="http://schemas.openxmlformats.org/officeDocument/2006/relationships/image" Target="../media/image-8-12.svg"/><Relationship Id="rId14" Type="http://schemas.openxmlformats.org/officeDocument/2006/relationships/slideLayout" Target="../slideLayouts/slideLayout1.xml"/><Relationship Id="rId15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hyperlink" Target="https://pitch.com?utm_medium=product-presentation&amp;utm_source=powerpoint-export&amp;utm_campaign=bottom_bar_cta&amp;utm_content=919d3a70-af03-48fd-a0f1-c6a3353a8fdb&amp;utm_term=PDF-PPTX-lastslide" TargetMode="External"/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sv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D4D2C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https://pitch-assets-ccb95893-de3f-4266-973c-20049231b248.s3.eu-west-1.amazonaws.com/689bc81f-f91a-4941-b33c-2397997bd8e8?pitch-bytes=15856&amp;pitch-content-type=image%2F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4903379" y="157743"/>
            <a:ext cx="3442417" cy="619635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394517" y="1620509"/>
            <a:ext cx="4095750" cy="1085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8550"/>
              </a:lnSpc>
            </a:pPr>
            <a:r>
              <a:rPr lang="en-US" sz="4500" b="1" spc="-48" kern="0" dirty="0">
                <a:solidFill>
                  <a:srgbClr val="292624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Omniconnect</a:t>
            </a:r>
            <a:endParaRPr lang="en-US" sz="9000" dirty="0"/>
          </a:p>
        </p:txBody>
      </p:sp>
      <p:sp>
        <p:nvSpPr>
          <p:cNvPr id="5" name="Text 1"/>
          <p:cNvSpPr/>
          <p:nvPr/>
        </p:nvSpPr>
        <p:spPr>
          <a:xfrm>
            <a:off x="394517" y="3447683"/>
            <a:ext cx="4095810" cy="1143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500"/>
              </a:lnSpc>
            </a:pPr>
            <a:r>
              <a:rPr lang="en-US" sz="900" b="0" dirty="0">
                <a:solidFill>
                  <a:srgbClr val="504F48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By - </a:t>
            </a:r>
            <a:endParaRPr lang="en-US" sz="1200" dirty="0"/>
          </a:p>
          <a:p>
            <a:pPr algn="l">
              <a:lnSpc>
                <a:spcPts val="1500"/>
              </a:lnSpc>
            </a:pPr>
            <a:r>
              <a:rPr lang="en-US" sz="900" b="0" dirty="0">
                <a:solidFill>
                  <a:srgbClr val="504F48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Milind (Data Science)</a:t>
            </a:r>
            <a:endParaRPr lang="en-US" sz="1200" dirty="0"/>
          </a:p>
          <a:p>
            <a:pPr algn="l">
              <a:lnSpc>
                <a:spcPts val="1500"/>
              </a:lnSpc>
            </a:pPr>
            <a:r>
              <a:rPr lang="en-US" sz="900" b="0" dirty="0">
                <a:solidFill>
                  <a:srgbClr val="504F48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Prashant (UX Design)</a:t>
            </a:r>
            <a:endParaRPr lang="en-US" sz="1200" dirty="0"/>
          </a:p>
          <a:p>
            <a:pPr algn="l">
              <a:lnSpc>
                <a:spcPts val="1500"/>
              </a:lnSpc>
            </a:pPr>
            <a:r>
              <a:rPr lang="en-US" sz="900" b="0" dirty="0">
                <a:solidFill>
                  <a:srgbClr val="504F48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Krishna (Software Development)</a:t>
            </a:r>
            <a:endParaRPr lang="en-US" sz="1200" dirty="0"/>
          </a:p>
          <a:p>
            <a:pPr algn="l">
              <a:lnSpc>
                <a:spcPts val="1500"/>
              </a:lnSpc>
            </a:pPr>
            <a:r>
              <a:rPr lang="en-US" sz="900" b="0" dirty="0">
                <a:solidFill>
                  <a:srgbClr val="504F48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Rishabh (Software Development)</a:t>
            </a:r>
            <a:endParaRPr lang="en-US" sz="1200" dirty="0"/>
          </a:p>
          <a:p>
            <a:pPr algn="l">
              <a:lnSpc>
                <a:spcPts val="1500"/>
              </a:lnSpc>
            </a:pPr>
            <a:r>
              <a:rPr lang="en-US" sz="900" b="0" dirty="0">
                <a:solidFill>
                  <a:srgbClr val="504F48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Tafadzwa (Cyber Security)</a:t>
            </a:r>
            <a:endParaRPr lang="en-US" sz="1200" dirty="0"/>
          </a:p>
        </p:txBody>
      </p:sp>
      <p:pic>
        <p:nvPicPr>
          <p:cNvPr id="6" name="Image 1" descr="https://pitch-assets-ccb95893-de3f-4266-973c-20049231b248.s3.eu-west-1.amazonaws.com/3ce5547c-1aa8-44ee-aa5f-5e15b1244911?pitch-bytes=229017&amp;pitch-content-type=image%2Fpng">    </p:cNvPr>
          <p:cNvPicPr>
            <a:picLocks noChangeAspect="1"/>
          </p:cNvPicPr>
          <p:nvPr/>
        </p:nvPicPr>
        <p:blipFill>
          <a:blip r:embed="rId2"/>
          <a:srcRect l="0" r="1157" t="26593" b="0"/>
          <a:stretch/>
        </p:blipFill>
        <p:spPr>
          <a:xfrm>
            <a:off x="5455577" y="646599"/>
            <a:ext cx="2338021" cy="3812216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476250" y="2704355"/>
            <a:ext cx="1462266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>
              <a:lnSpc>
                <a:spcPts val="1575"/>
              </a:lnSpc>
            </a:pPr>
            <a:r>
              <a:rPr lang="en-US" sz="900" b="0" spc="12" kern="0" dirty="0">
                <a:solidFill>
                  <a:srgbClr val="504F48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One Stop Social Media App</a:t>
            </a:r>
            <a:endParaRPr lang="en-US" sz="900" dirty="0"/>
          </a:p>
        </p:txBody>
      </p:sp>
      <p:pic>
        <p:nvPicPr>
          <p:cNvPr id="8" name="Image 2" descr="https://pitch-assets-ccb95893-de3f-4266-973c-20049231b248.s3.eu-west-1.amazonaws.com/try-pitch-pdf-export-logo.svg">
            <a:hlinkClick r:id="rId5" tooltip=""/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r="0" t="0" b="0"/>
          <a:stretch/>
        </p:blipFill>
        <p:spPr>
          <a:xfrm>
            <a:off x="136595" y="4803153"/>
            <a:ext cx="515221" cy="22730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8F8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476250" y="476250"/>
            <a:ext cx="3662412" cy="2857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>
              <a:lnSpc>
                <a:spcPts val="2250"/>
              </a:lnSpc>
            </a:pPr>
            <a:r>
              <a:rPr lang="en-US" sz="1800" b="1" u="heavy" dirty="0">
                <a:solidFill>
                  <a:srgbClr val="0D0E13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High Level System Architecture</a:t>
            </a:r>
            <a:endParaRPr lang="en-US" sz="1800" dirty="0"/>
          </a:p>
        </p:txBody>
      </p:sp>
      <p:pic>
        <p:nvPicPr>
          <p:cNvPr id="4" name="Image 0" descr="https://pitch-assets-ccb95893-de3f-4266-973c-20049231b248.s3.eu-west-1.amazonaws.com/5d26cc38-07d1-47dd-a641-f12866804295?pitch-bytes=125675&amp;pitch-content-type=image%2F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1854756" y="1053017"/>
            <a:ext cx="4947426" cy="3614995"/>
          </a:xfrm>
          <a:prstGeom prst="rect">
            <a:avLst/>
          </a:prstGeom>
        </p:spPr>
      </p:pic>
      <p:pic>
        <p:nvPicPr>
          <p:cNvPr id="5" name="Image 1" descr="https://pitch-assets-ccb95893-de3f-4266-973c-20049231b248.s3.eu-west-1.amazonaws.com/try-pitch-pdf-export-logo.svg">
            <a:hlinkClick r:id="rId4" tooltip=""/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r="0" t="0" b="0"/>
          <a:stretch/>
        </p:blipFill>
        <p:spPr>
          <a:xfrm>
            <a:off x="136595" y="4803153"/>
            <a:ext cx="515221" cy="227303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8F8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https://images.unsplash.com/photo-1521288936840-032bc23139ab?crop=entropy&amp;cs=tinysrgb&amp;fit=max&amp;fm=jpg&amp;ixid=M3wyMTIyMnwwfDF8c2VhcmNofDI0fHxsaWdodCUyMGJyb3dufGVufDB8fHx8MTcxMjk0MjMzN3ww&amp;ixlib=rb-4.0.3&amp;q=80&amp;w=1080">    </p:cNvPr>
          <p:cNvPicPr>
            <a:picLocks noChangeAspect="1"/>
          </p:cNvPicPr>
          <p:nvPr/>
        </p:nvPicPr>
        <p:blipFill>
          <a:blip r:embed="rId1"/>
          <a:srcRect l="0" r="0" t="31250" b="3125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143414" y="2617368"/>
            <a:ext cx="2523649" cy="6000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575"/>
              </a:lnSpc>
            </a:pPr>
            <a:r>
              <a:rPr lang="en-US" sz="1100" b="0" dirty="0">
                <a:solidFill>
                  <a:srgbClr val="0D0E13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Will use image processing, and object recognition to process the image pixels and use filters on it.</a:t>
            </a:r>
            <a:endParaRPr lang="en-US" sz="1050" dirty="0"/>
          </a:p>
        </p:txBody>
      </p:sp>
      <p:sp>
        <p:nvSpPr>
          <p:cNvPr id="5" name="Text 1"/>
          <p:cNvSpPr/>
          <p:nvPr/>
        </p:nvSpPr>
        <p:spPr>
          <a:xfrm>
            <a:off x="6143414" y="2287618"/>
            <a:ext cx="2523649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350"/>
              </a:lnSpc>
            </a:pPr>
            <a:r>
              <a:rPr lang="en-US" sz="1400" b="1" dirty="0">
                <a:solidFill>
                  <a:srgbClr val="0D0E13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AI based editor</a:t>
            </a:r>
            <a:endParaRPr lang="en-US" sz="1350" dirty="0"/>
          </a:p>
        </p:txBody>
      </p:sp>
      <p:sp>
        <p:nvSpPr>
          <p:cNvPr id="6" name="Text 2"/>
          <p:cNvSpPr/>
          <p:nvPr/>
        </p:nvSpPr>
        <p:spPr>
          <a:xfrm>
            <a:off x="6143414" y="1857813"/>
            <a:ext cx="2524125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575"/>
              </a:lnSpc>
            </a:pPr>
            <a:r>
              <a:rPr lang="en-US" sz="1100" b="0" dirty="0">
                <a:solidFill>
                  <a:srgbClr val="0D0E13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03</a:t>
            </a:r>
            <a:endParaRPr lang="en-US" sz="1050" dirty="0"/>
          </a:p>
        </p:txBody>
      </p:sp>
      <p:sp>
        <p:nvSpPr>
          <p:cNvPr id="7" name="Text 3"/>
          <p:cNvSpPr/>
          <p:nvPr/>
        </p:nvSpPr>
        <p:spPr>
          <a:xfrm>
            <a:off x="3309938" y="2617368"/>
            <a:ext cx="2524125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575"/>
              </a:lnSpc>
            </a:pPr>
            <a:r>
              <a:rPr lang="en-US" sz="1100" b="0" dirty="0">
                <a:solidFill>
                  <a:srgbClr val="0D0E13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Recommendation of content to the user, according to their interests and taste. </a:t>
            </a:r>
            <a:endParaRPr lang="en-US" sz="1050" dirty="0"/>
          </a:p>
        </p:txBody>
      </p:sp>
      <p:sp>
        <p:nvSpPr>
          <p:cNvPr id="8" name="Text 4"/>
          <p:cNvSpPr/>
          <p:nvPr/>
        </p:nvSpPr>
        <p:spPr>
          <a:xfrm>
            <a:off x="3309938" y="2287618"/>
            <a:ext cx="2524125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350"/>
              </a:lnSpc>
            </a:pPr>
            <a:r>
              <a:rPr lang="en-US" sz="1400" b="1" dirty="0">
                <a:solidFill>
                  <a:srgbClr val="0D0E13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Recommendation</a:t>
            </a:r>
            <a:endParaRPr lang="en-US" sz="1350" dirty="0"/>
          </a:p>
        </p:txBody>
      </p:sp>
      <p:sp>
        <p:nvSpPr>
          <p:cNvPr id="9" name="Text 5"/>
          <p:cNvSpPr/>
          <p:nvPr/>
        </p:nvSpPr>
        <p:spPr>
          <a:xfrm>
            <a:off x="3309938" y="1857813"/>
            <a:ext cx="2524125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575"/>
              </a:lnSpc>
            </a:pPr>
            <a:r>
              <a:rPr lang="en-US" sz="1100" b="0" dirty="0">
                <a:solidFill>
                  <a:srgbClr val="0D0E13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02</a:t>
            </a:r>
            <a:endParaRPr lang="en-US" sz="1050" dirty="0"/>
          </a:p>
        </p:txBody>
      </p:sp>
      <p:sp>
        <p:nvSpPr>
          <p:cNvPr id="10" name="Text 6"/>
          <p:cNvSpPr/>
          <p:nvPr/>
        </p:nvSpPr>
        <p:spPr>
          <a:xfrm>
            <a:off x="476250" y="2617368"/>
            <a:ext cx="2524125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575"/>
              </a:lnSpc>
            </a:pPr>
            <a:r>
              <a:rPr lang="en-US" sz="1100" b="0" dirty="0">
                <a:solidFill>
                  <a:srgbClr val="0D0E13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 chatbot to interact with all the users on the application. </a:t>
            </a:r>
            <a:endParaRPr lang="en-US" sz="1050" dirty="0"/>
          </a:p>
        </p:txBody>
      </p:sp>
      <p:sp>
        <p:nvSpPr>
          <p:cNvPr id="11" name="Text 7"/>
          <p:cNvSpPr/>
          <p:nvPr/>
        </p:nvSpPr>
        <p:spPr>
          <a:xfrm>
            <a:off x="476250" y="2287618"/>
            <a:ext cx="2524125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350"/>
              </a:lnSpc>
            </a:pPr>
            <a:r>
              <a:rPr lang="en-US" sz="1400" b="1" dirty="0">
                <a:solidFill>
                  <a:srgbClr val="0D0E13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Chat bot</a:t>
            </a:r>
            <a:endParaRPr lang="en-US" sz="1350" dirty="0"/>
          </a:p>
        </p:txBody>
      </p:sp>
      <p:sp>
        <p:nvSpPr>
          <p:cNvPr id="12" name="Text 8"/>
          <p:cNvSpPr/>
          <p:nvPr/>
        </p:nvSpPr>
        <p:spPr>
          <a:xfrm>
            <a:off x="476250" y="1857717"/>
            <a:ext cx="2524125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575"/>
              </a:lnSpc>
            </a:pPr>
            <a:r>
              <a:rPr lang="en-US" sz="1100" b="0" dirty="0">
                <a:solidFill>
                  <a:srgbClr val="0D0E13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01</a:t>
            </a:r>
            <a:endParaRPr lang="en-US" sz="1050" dirty="0"/>
          </a:p>
        </p:txBody>
      </p:sp>
      <p:sp>
        <p:nvSpPr>
          <p:cNvPr id="13" name="Text 9"/>
          <p:cNvSpPr/>
          <p:nvPr/>
        </p:nvSpPr>
        <p:spPr>
          <a:xfrm>
            <a:off x="476250" y="1367991"/>
            <a:ext cx="8191441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250"/>
              </a:lnSpc>
            </a:pPr>
            <a:r>
              <a:rPr lang="en-US" sz="1800" b="1" dirty="0">
                <a:solidFill>
                  <a:srgbClr val="0D0E13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Leveraging Machine Learning</a:t>
            </a:r>
            <a:endParaRPr lang="en-US" sz="1800" dirty="0"/>
          </a:p>
        </p:txBody>
      </p:sp>
      <p:pic>
        <p:nvPicPr>
          <p:cNvPr id="14" name="Image 1" descr="https://pitch-assets-ccb95893-de3f-4266-973c-20049231b248.s3.eu-west-1.amazonaws.com/try-pitch-pdf-export-logo.svg">
            <a:hlinkClick r:id="rId4" tooltip=""/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r="0" t="0" b="0"/>
          <a:stretch/>
        </p:blipFill>
        <p:spPr>
          <a:xfrm>
            <a:off x="136595" y="4803153"/>
            <a:ext cx="515221" cy="227303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8F8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337537" y="924697"/>
            <a:ext cx="3619500" cy="21431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688"/>
              </a:lnSpc>
            </a:pPr>
            <a:r>
              <a:rPr lang="en-US" sz="1400" b="1" dirty="0">
                <a:solidFill>
                  <a:srgbClr val="0D0E13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  Content-Based Filtering: </a:t>
            </a:r>
            <a:endParaRPr lang="en-US" sz="1350" dirty="0"/>
          </a:p>
        </p:txBody>
      </p:sp>
      <p:pic>
        <p:nvPicPr>
          <p:cNvPr id="4" name="Image 0" descr="https://pitch-assets-ccb95893-de3f-4266-973c-20049231b248.s3.eu-west-1.amazonaws.com/5fbb53a1-c263-48a0-ab46-98c1bccf241f?pitch-bytes=65461&amp;pitch-content-type=image%2Fpng">    </p:cNvPr>
          <p:cNvPicPr>
            <a:picLocks noChangeAspect="1"/>
          </p:cNvPicPr>
          <p:nvPr/>
        </p:nvPicPr>
        <p:blipFill>
          <a:blip r:embed="rId1"/>
          <a:srcRect l="6804" r="2494" t="0" b="13592"/>
          <a:stretch/>
        </p:blipFill>
        <p:spPr>
          <a:xfrm>
            <a:off x="3988044" y="136221"/>
            <a:ext cx="5434735" cy="444528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396600" y="1175399"/>
            <a:ext cx="3315117" cy="6000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575"/>
              </a:lnSpc>
            </a:pPr>
            <a:r>
              <a:rPr lang="en-US" sz="1100" b="0" dirty="0">
                <a:solidFill>
                  <a:srgbClr val="0D0E13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Another approach is to use content-based filtering, which involves analyzing the characteristics of songs to make recommendations based on those characteristics.</a:t>
            </a:r>
            <a:endParaRPr lang="en-US" sz="1050" dirty="0"/>
          </a:p>
        </p:txBody>
      </p:sp>
      <p:sp>
        <p:nvSpPr>
          <p:cNvPr id="6" name="Text 2"/>
          <p:cNvSpPr/>
          <p:nvPr/>
        </p:nvSpPr>
        <p:spPr>
          <a:xfrm>
            <a:off x="396600" y="1989869"/>
            <a:ext cx="2017157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>
              <a:lnSpc>
                <a:spcPts val="1688"/>
              </a:lnSpc>
            </a:pPr>
            <a:r>
              <a:rPr lang="en-US" sz="1400" b="1" dirty="0">
                <a:solidFill>
                  <a:srgbClr val="0D0E13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Collaborative Filtering:</a:t>
            </a:r>
            <a:endParaRPr lang="en-US" sz="1350" dirty="0"/>
          </a:p>
        </p:txBody>
      </p:sp>
      <p:sp>
        <p:nvSpPr>
          <p:cNvPr id="7" name="Text 3"/>
          <p:cNvSpPr/>
          <p:nvPr/>
        </p:nvSpPr>
        <p:spPr>
          <a:xfrm>
            <a:off x="396600" y="2272797"/>
            <a:ext cx="3222248" cy="800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575"/>
              </a:lnSpc>
            </a:pPr>
            <a:r>
              <a:rPr lang="en-US" sz="1100" b="0" dirty="0">
                <a:solidFill>
                  <a:srgbClr val="0D0E13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Another approach to building a recommendation engine is to use collaborative filtering, which involves analyzing user behavior to identify patterns and make recommendations based on those patterns.</a:t>
            </a:r>
            <a:endParaRPr lang="en-US" sz="1050" dirty="0"/>
          </a:p>
        </p:txBody>
      </p:sp>
      <p:sp>
        <p:nvSpPr>
          <p:cNvPr id="8" name="Text 4"/>
          <p:cNvSpPr/>
          <p:nvPr/>
        </p:nvSpPr>
        <p:spPr>
          <a:xfrm>
            <a:off x="394517" y="3465208"/>
            <a:ext cx="3317141" cy="10001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575"/>
              </a:lnSpc>
            </a:pPr>
            <a:r>
              <a:rPr lang="en-US" sz="1100" b="0" dirty="0">
                <a:solidFill>
                  <a:srgbClr val="0D0E13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Embedding Layers: These layers represent users and items as dense vectors, capturing semantic relationships.</a:t>
            </a:r>
            <a:endParaRPr lang="en-US" sz="1050" dirty="0"/>
          </a:p>
          <a:p>
            <a:pPr algn="l">
              <a:lnSpc>
                <a:spcPts val="1575"/>
              </a:lnSpc>
            </a:pPr>
            <a:r>
              <a:rPr lang="en-US" sz="1100" b="0" dirty="0">
                <a:solidFill>
                  <a:srgbClr val="0D0E13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Network Architectures: Wide &amp; Deep, DLRM, RNNs, Transformer Blocks</a:t>
            </a:r>
            <a:endParaRPr lang="en-US" sz="1050" dirty="0"/>
          </a:p>
          <a:p>
            <a:pPr algn="l">
              <a:lnSpc>
                <a:spcPts val="1575"/>
              </a:lnSpc>
            </a:pPr>
            <a:endParaRPr lang="en-US" sz="1050" dirty="0"/>
          </a:p>
        </p:txBody>
      </p:sp>
      <p:sp>
        <p:nvSpPr>
          <p:cNvPr id="9" name="Text 5"/>
          <p:cNvSpPr/>
          <p:nvPr/>
        </p:nvSpPr>
        <p:spPr>
          <a:xfrm>
            <a:off x="396600" y="3249535"/>
            <a:ext cx="1512332" cy="21431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>
              <a:lnSpc>
                <a:spcPts val="1688"/>
              </a:lnSpc>
            </a:pPr>
            <a:r>
              <a:rPr lang="en-US" sz="1400" b="1" dirty="0">
                <a:solidFill>
                  <a:srgbClr val="0D0E13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Neural Networks:</a:t>
            </a:r>
            <a:endParaRPr lang="en-US" sz="1350" dirty="0"/>
          </a:p>
        </p:txBody>
      </p:sp>
      <p:sp>
        <p:nvSpPr>
          <p:cNvPr id="10" name="Text 6"/>
          <p:cNvSpPr/>
          <p:nvPr/>
        </p:nvSpPr>
        <p:spPr>
          <a:xfrm>
            <a:off x="394517" y="476250"/>
            <a:ext cx="3227784" cy="25146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>
              <a:lnSpc>
                <a:spcPts val="1980"/>
              </a:lnSpc>
            </a:pPr>
            <a:r>
              <a:rPr lang="en-US" sz="1800" b="1" dirty="0">
                <a:solidFill>
                  <a:srgbClr val="0D0E13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Recommendation Methods:</a:t>
            </a:r>
            <a:endParaRPr lang="en-US" sz="1800" dirty="0"/>
          </a:p>
        </p:txBody>
      </p:sp>
      <p:pic>
        <p:nvPicPr>
          <p:cNvPr id="11" name="Image 1" descr="https://pitch-assets-ccb95893-de3f-4266-973c-20049231b248.s3.eu-west-1.amazonaws.com/try-pitch-pdf-export-logo.svg">
            <a:hlinkClick r:id="rId4" tooltip=""/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r="0" t="0" b="0"/>
          <a:stretch/>
        </p:blipFill>
        <p:spPr>
          <a:xfrm>
            <a:off x="136595" y="4803153"/>
            <a:ext cx="515221" cy="227303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8F8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https://images.unsplash.com/photo-1521288936840-032bc23139ab?crop=entropy&amp;cs=tinysrgb&amp;fit=max&amp;fm=jpg&amp;ixid=M3wyMTIyMnwwfDF8c2VhcmNofDI0fHxsaWdodCUyMGJyb3dufGVufDB8fHx8MTcxMjk0MjMzN3ww&amp;ixlib=rb-4.0.3&amp;q=80&amp;w=1080">    </p:cNvPr>
          <p:cNvPicPr>
            <a:picLocks noChangeAspect="1"/>
          </p:cNvPicPr>
          <p:nvPr/>
        </p:nvPicPr>
        <p:blipFill>
          <a:blip r:embed="rId1"/>
          <a:srcRect l="0" r="0" t="31250" b="3125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143414" y="2571961"/>
            <a:ext cx="2523649" cy="6000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575"/>
              </a:lnSpc>
            </a:pPr>
            <a:r>
              <a:rPr lang="en-US" sz="1100" b="0" dirty="0">
                <a:solidFill>
                  <a:srgbClr val="0D0E13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Normalized Discounted Cumulative Gain: Accounts for the position of relevant items in the recommendation list. </a:t>
            </a:r>
            <a:endParaRPr lang="en-US" sz="1050" dirty="0"/>
          </a:p>
        </p:txBody>
      </p:sp>
      <p:sp>
        <p:nvSpPr>
          <p:cNvPr id="5" name="Text 1"/>
          <p:cNvSpPr/>
          <p:nvPr/>
        </p:nvSpPr>
        <p:spPr>
          <a:xfrm>
            <a:off x="6143414" y="2287618"/>
            <a:ext cx="2523649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350"/>
              </a:lnSpc>
            </a:pPr>
            <a:r>
              <a:rPr lang="en-US" sz="1400" b="1" dirty="0">
                <a:solidFill>
                  <a:srgbClr val="0D0E13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NDCG</a:t>
            </a:r>
            <a:endParaRPr lang="en-US" sz="1350" dirty="0"/>
          </a:p>
        </p:txBody>
      </p:sp>
      <p:sp>
        <p:nvSpPr>
          <p:cNvPr id="6" name="Text 2"/>
          <p:cNvSpPr/>
          <p:nvPr/>
        </p:nvSpPr>
        <p:spPr>
          <a:xfrm>
            <a:off x="6143414" y="1857813"/>
            <a:ext cx="2524125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575"/>
              </a:lnSpc>
            </a:pPr>
            <a:r>
              <a:rPr lang="en-US" sz="1100" b="0" dirty="0">
                <a:solidFill>
                  <a:srgbClr val="0D0E13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03</a:t>
            </a:r>
            <a:endParaRPr lang="en-US" sz="1050" dirty="0"/>
          </a:p>
        </p:txBody>
      </p:sp>
      <p:sp>
        <p:nvSpPr>
          <p:cNvPr id="7" name="Text 3"/>
          <p:cNvSpPr/>
          <p:nvPr/>
        </p:nvSpPr>
        <p:spPr>
          <a:xfrm>
            <a:off x="3309938" y="2617368"/>
            <a:ext cx="2524125" cy="6000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575"/>
              </a:lnSpc>
            </a:pPr>
            <a:r>
              <a:rPr lang="en-US" sz="1100" b="0" dirty="0">
                <a:solidFill>
                  <a:srgbClr val="0D0E13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Consider the rank of the first relevant item. It takes the reciprocal of "first relevant item rank". </a:t>
            </a:r>
            <a:endParaRPr lang="en-US" sz="1050" dirty="0"/>
          </a:p>
        </p:txBody>
      </p:sp>
      <p:sp>
        <p:nvSpPr>
          <p:cNvPr id="8" name="Text 4"/>
          <p:cNvSpPr/>
          <p:nvPr/>
        </p:nvSpPr>
        <p:spPr>
          <a:xfrm>
            <a:off x="3309938" y="2287618"/>
            <a:ext cx="2524125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350"/>
              </a:lnSpc>
            </a:pPr>
            <a:r>
              <a:rPr lang="en-US" sz="1400" b="1" dirty="0">
                <a:solidFill>
                  <a:srgbClr val="0D0E13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Mean Reciprocal Rank (MRR)</a:t>
            </a:r>
            <a:endParaRPr lang="en-US" sz="1350" dirty="0"/>
          </a:p>
        </p:txBody>
      </p:sp>
      <p:sp>
        <p:nvSpPr>
          <p:cNvPr id="9" name="Text 5"/>
          <p:cNvSpPr/>
          <p:nvPr/>
        </p:nvSpPr>
        <p:spPr>
          <a:xfrm>
            <a:off x="3309938" y="1857813"/>
            <a:ext cx="2524125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575"/>
              </a:lnSpc>
            </a:pPr>
            <a:r>
              <a:rPr lang="en-US" sz="1100" b="0" dirty="0">
                <a:solidFill>
                  <a:srgbClr val="0D0E13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02</a:t>
            </a:r>
            <a:endParaRPr lang="en-US" sz="1050" dirty="0"/>
          </a:p>
        </p:txBody>
      </p:sp>
      <p:sp>
        <p:nvSpPr>
          <p:cNvPr id="10" name="Text 6"/>
          <p:cNvSpPr/>
          <p:nvPr/>
        </p:nvSpPr>
        <p:spPr>
          <a:xfrm>
            <a:off x="476250" y="2617368"/>
            <a:ext cx="2524125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575"/>
              </a:lnSpc>
            </a:pPr>
            <a:r>
              <a:rPr lang="en-US" sz="1100" b="0" dirty="0">
                <a:solidFill>
                  <a:srgbClr val="0D0E13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Measures the average precision across all users.</a:t>
            </a:r>
            <a:endParaRPr lang="en-US" sz="1050" dirty="0"/>
          </a:p>
        </p:txBody>
      </p:sp>
      <p:sp>
        <p:nvSpPr>
          <p:cNvPr id="11" name="Text 7"/>
          <p:cNvSpPr/>
          <p:nvPr/>
        </p:nvSpPr>
        <p:spPr>
          <a:xfrm>
            <a:off x="476250" y="2287618"/>
            <a:ext cx="2678490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350"/>
              </a:lnSpc>
            </a:pPr>
            <a:r>
              <a:rPr lang="en-US" sz="1400" b="1" dirty="0">
                <a:solidFill>
                  <a:srgbClr val="0D0E13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Mean Average Precision(MAP)</a:t>
            </a:r>
            <a:endParaRPr lang="en-US" sz="1350" dirty="0"/>
          </a:p>
        </p:txBody>
      </p:sp>
      <p:sp>
        <p:nvSpPr>
          <p:cNvPr id="12" name="Text 8"/>
          <p:cNvSpPr/>
          <p:nvPr/>
        </p:nvSpPr>
        <p:spPr>
          <a:xfrm>
            <a:off x="476250" y="1857717"/>
            <a:ext cx="2524125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575"/>
              </a:lnSpc>
            </a:pPr>
            <a:r>
              <a:rPr lang="en-US" sz="1100" b="0" dirty="0">
                <a:solidFill>
                  <a:srgbClr val="0D0E13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01</a:t>
            </a:r>
            <a:endParaRPr lang="en-US" sz="1050" dirty="0"/>
          </a:p>
        </p:txBody>
      </p:sp>
      <p:sp>
        <p:nvSpPr>
          <p:cNvPr id="13" name="Text 9"/>
          <p:cNvSpPr/>
          <p:nvPr/>
        </p:nvSpPr>
        <p:spPr>
          <a:xfrm>
            <a:off x="476250" y="1349828"/>
            <a:ext cx="8191441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250"/>
              </a:lnSpc>
            </a:pPr>
            <a:r>
              <a:rPr lang="en-US" sz="1800" b="1" dirty="0">
                <a:solidFill>
                  <a:srgbClr val="0D0E13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Evaluating Models:</a:t>
            </a:r>
            <a:endParaRPr lang="en-US" sz="1800" dirty="0"/>
          </a:p>
        </p:txBody>
      </p:sp>
      <p:pic>
        <p:nvPicPr>
          <p:cNvPr id="14" name="Image 1" descr="https://pitch-assets-ccb95893-de3f-4266-973c-20049231b248.s3.eu-west-1.amazonaws.com/try-pitch-pdf-export-logo.svg">
            <a:hlinkClick r:id="rId4" tooltip=""/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r="0" t="0" b="0"/>
          <a:stretch/>
        </p:blipFill>
        <p:spPr>
          <a:xfrm>
            <a:off x="136595" y="4803153"/>
            <a:ext cx="515221" cy="227303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D4D2C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476250" y="2567767"/>
            <a:ext cx="3124617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l">
              <a:lnSpc>
                <a:spcPts val="4500"/>
              </a:lnSpc>
            </a:pPr>
            <a:r>
              <a:rPr lang="en-US" sz="3800" b="1" spc="-48" kern="0" dirty="0">
                <a:solidFill>
                  <a:srgbClr val="292624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Thank you</a:t>
            </a:r>
            <a:endParaRPr lang="en-US" sz="3750" dirty="0"/>
          </a:p>
        </p:txBody>
      </p:sp>
      <p:sp>
        <p:nvSpPr>
          <p:cNvPr id="4" name="Text 1"/>
          <p:cNvSpPr/>
          <p:nvPr/>
        </p:nvSpPr>
        <p:spPr>
          <a:xfrm>
            <a:off x="476250" y="2187852"/>
            <a:ext cx="3124557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l">
              <a:lnSpc>
                <a:spcPts val="1500"/>
              </a:lnSpc>
            </a:pPr>
            <a:r>
              <a:rPr lang="en-US" sz="1200" b="0" i="1" dirty="0">
                <a:solidFill>
                  <a:srgbClr val="504F48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Omniconnect</a:t>
            </a:r>
            <a:endParaRPr lang="en-US" sz="1200" dirty="0"/>
          </a:p>
        </p:txBody>
      </p:sp>
      <p:sp>
        <p:nvSpPr>
          <p:cNvPr id="5" name="Text 2"/>
          <p:cNvSpPr/>
          <p:nvPr/>
        </p:nvSpPr>
        <p:spPr>
          <a:xfrm>
            <a:off x="479229" y="477943"/>
            <a:ext cx="3954423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500"/>
              </a:lnSpc>
            </a:pPr>
            <a:r>
              <a:rPr lang="en-US" sz="1200" b="0" i="1" dirty="0">
                <a:solidFill>
                  <a:srgbClr val="504F48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Website</a:t>
            </a:r>
            <a:endParaRPr lang="en-US" sz="1200" dirty="0"/>
          </a:p>
        </p:txBody>
      </p:sp>
      <p:sp>
        <p:nvSpPr>
          <p:cNvPr id="6" name="Text 3"/>
          <p:cNvSpPr/>
          <p:nvPr/>
        </p:nvSpPr>
        <p:spPr>
          <a:xfrm>
            <a:off x="476261" y="715295"/>
            <a:ext cx="3952875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575"/>
              </a:lnSpc>
            </a:pPr>
            <a:r>
              <a:rPr lang="en-US" sz="900" b="0" spc="12" kern="0" dirty="0">
                <a:solidFill>
                  <a:srgbClr val="504F48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omniconnect.com</a:t>
            </a:r>
            <a:endParaRPr lang="en-US" sz="900" dirty="0"/>
          </a:p>
        </p:txBody>
      </p:sp>
      <p:sp>
        <p:nvSpPr>
          <p:cNvPr id="7" name="Text 4"/>
          <p:cNvSpPr/>
          <p:nvPr/>
        </p:nvSpPr>
        <p:spPr>
          <a:xfrm>
            <a:off x="479229" y="1095375"/>
            <a:ext cx="3954423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500"/>
              </a:lnSpc>
            </a:pPr>
            <a:r>
              <a:rPr lang="en-US" sz="1200" b="0" i="1" dirty="0">
                <a:solidFill>
                  <a:srgbClr val="504F48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Phone</a:t>
            </a:r>
            <a:endParaRPr lang="en-US" sz="1200" dirty="0"/>
          </a:p>
        </p:txBody>
      </p:sp>
      <p:sp>
        <p:nvSpPr>
          <p:cNvPr id="8" name="Text 5"/>
          <p:cNvSpPr/>
          <p:nvPr/>
        </p:nvSpPr>
        <p:spPr>
          <a:xfrm>
            <a:off x="476261" y="1331171"/>
            <a:ext cx="3952756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575"/>
              </a:lnSpc>
            </a:pPr>
            <a:r>
              <a:rPr lang="en-US" sz="900" b="0" spc="12" kern="0" dirty="0">
                <a:solidFill>
                  <a:srgbClr val="504F48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+1 469 682 9801</a:t>
            </a:r>
            <a:endParaRPr lang="en-US" sz="900" dirty="0"/>
          </a:p>
        </p:txBody>
      </p:sp>
      <p:sp>
        <p:nvSpPr>
          <p:cNvPr id="9" name="Shape 6"/>
          <p:cNvSpPr/>
          <p:nvPr/>
        </p:nvSpPr>
        <p:spPr>
          <a:xfrm>
            <a:off x="476681" y="3223747"/>
            <a:ext cx="333375" cy="0"/>
          </a:xfrm>
          <a:prstGeom prst="line">
            <a:avLst/>
          </a:prstGeom>
          <a:solidFill>
            <a:srgbClr val="FFFFFF">
              <a:alpha val="50000"/>
            </a:srgbClr>
          </a:solidFill>
          <a:ln w="21167">
            <a:solidFill>
              <a:srgbClr val="292624">
                <a:alpha val="50000"/>
              </a:srgbClr>
            </a:solidFill>
            <a:prstDash val="solid"/>
            <a:headEnd type="none"/>
            <a:tailEnd type="none"/>
          </a:ln>
        </p:spPr>
      </p:sp>
      <p:pic>
        <p:nvPicPr>
          <p:cNvPr id="10" name="Image 0" descr="https://pitch-assets-ccb95893-de3f-4266-973c-20049231b248.s3.eu-west-1.amazonaws.com/6f24f6e9-742f-42ba-8ac9-5cdbb307b53b?pitch-bytes=513604&amp;pitch-content-type=image%2F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3741489" y="348956"/>
            <a:ext cx="3980329" cy="4031034"/>
          </a:xfrm>
          <a:prstGeom prst="rect">
            <a:avLst/>
          </a:prstGeom>
        </p:spPr>
      </p:pic>
      <p:pic>
        <p:nvPicPr>
          <p:cNvPr id="11" name="Image 1" descr="https://pitch-assets-ccb95893-de3f-4266-973c-20049231b248.s3.eu-west-1.amazonaws.com/try-pitch-pdf-export-logo.svg">
            <a:hlinkClick r:id="rId4" tooltip=""/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r="0" t="0" b="0"/>
          <a:stretch/>
        </p:blipFill>
        <p:spPr>
          <a:xfrm>
            <a:off x="136595" y="4803153"/>
            <a:ext cx="515221" cy="227303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0D0E1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https://pitch-assets-ccb95893-de3f-4266-973c-20049231b248.s3.eu-west-1.amazonaws.com/e77ace16-0c5d-4c12-bf3a-c8e5ee38c03e?pitch-bytes=1023888&amp;pitch-content-type=image%2F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Image 1" descr="https://pitch-assets-ccb95893-de3f-4266-973c-20049231b248.s3.eu-west-1.amazonaws.com/2f9e2d8e-590b-4ba5-bf4d-045861e91daa?pitch-bytes=202963&amp;pitch-content-type=image%2F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rcRect l="0" r="0" t="0" b="0"/>
          <a:stretch/>
        </p:blipFill>
        <p:spPr>
          <a:xfrm>
            <a:off x="3144376" y="3373067"/>
            <a:ext cx="2856374" cy="457020"/>
          </a:xfrm>
          <a:prstGeom prst="rect">
            <a:avLst/>
          </a:prstGeom>
          <a:effectLst>
            <a:outerShdw sx="100000" sy="100000" kx="0" ky="0" algn="bl" rotWithShape="0" blurRad="152400" dist="50800" dir="3780000">
              <a:srgbClr val="000000">
                <a:alpha val="10000"/>
              </a:srgbClr>
            </a:outerShdw>
          </a:effec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8F8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https://images.unsplash.com/photo-1521288936840-032bc23139ab?crop=entropy&amp;cs=tinysrgb&amp;fit=max&amp;fm=jpg&amp;ixid=M3wyMTIyMnwwfDF8c2VhcmNofDI0fHxsaWdodCUyMGJyb3dufGVufDB8fHx8MTcxMjk0MjMzN3ww&amp;ixlib=rb-4.0.3&amp;q=80&amp;w=1080">    </p:cNvPr>
          <p:cNvPicPr>
            <a:picLocks noChangeAspect="1"/>
          </p:cNvPicPr>
          <p:nvPr/>
        </p:nvPicPr>
        <p:blipFill>
          <a:blip r:embed="rId1"/>
          <a:srcRect l="0" r="0" t="31250" b="3125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143414" y="2617368"/>
            <a:ext cx="2523592" cy="4001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575"/>
              </a:lnSpc>
            </a:pPr>
            <a:r>
              <a:rPr lang="en-US" sz="1100" b="0" dirty="0">
                <a:solidFill>
                  <a:srgbClr val="0D0E13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Who value convenience, privacy and a rich multimedia experience</a:t>
            </a:r>
            <a:endParaRPr lang="en-US" sz="1050" dirty="0"/>
          </a:p>
        </p:txBody>
      </p:sp>
      <p:sp>
        <p:nvSpPr>
          <p:cNvPr id="5" name="Text 1"/>
          <p:cNvSpPr/>
          <p:nvPr/>
        </p:nvSpPr>
        <p:spPr>
          <a:xfrm>
            <a:off x="6143414" y="2287618"/>
            <a:ext cx="2523882" cy="1713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350"/>
              </a:lnSpc>
            </a:pPr>
            <a:r>
              <a:rPr lang="en-US" sz="1400" b="1" dirty="0">
                <a:solidFill>
                  <a:srgbClr val="0D0E13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User preference</a:t>
            </a:r>
            <a:endParaRPr lang="en-US" sz="1350" dirty="0"/>
          </a:p>
        </p:txBody>
      </p:sp>
      <p:sp>
        <p:nvSpPr>
          <p:cNvPr id="6" name="Text 2"/>
          <p:cNvSpPr/>
          <p:nvPr/>
        </p:nvSpPr>
        <p:spPr>
          <a:xfrm>
            <a:off x="6143414" y="1857813"/>
            <a:ext cx="2524125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575"/>
              </a:lnSpc>
            </a:pPr>
            <a:r>
              <a:rPr lang="en-US" sz="1100" b="0" dirty="0">
                <a:solidFill>
                  <a:srgbClr val="0D0E13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03</a:t>
            </a:r>
            <a:endParaRPr lang="en-US" sz="1050" dirty="0"/>
          </a:p>
        </p:txBody>
      </p:sp>
      <p:sp>
        <p:nvSpPr>
          <p:cNvPr id="7" name="Text 3"/>
          <p:cNvSpPr/>
          <p:nvPr/>
        </p:nvSpPr>
        <p:spPr>
          <a:xfrm>
            <a:off x="3309938" y="2617368"/>
            <a:ext cx="2524028" cy="8000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575"/>
              </a:lnSpc>
            </a:pPr>
            <a:r>
              <a:rPr lang="en-US" sz="1100" b="0" dirty="0">
                <a:solidFill>
                  <a:srgbClr val="0D0E13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Regions with high internet penetration and smartphone usage</a:t>
            </a:r>
            <a:endParaRPr lang="en-US" sz="1050" dirty="0"/>
          </a:p>
          <a:p>
            <a:pPr algn="l">
              <a:lnSpc>
                <a:spcPts val="1575"/>
              </a:lnSpc>
            </a:pPr>
            <a:r>
              <a:rPr lang="en-US" sz="1100" b="0" dirty="0">
                <a:solidFill>
                  <a:srgbClr val="0D0E13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Gradually expanding to global audience</a:t>
            </a:r>
            <a:endParaRPr lang="en-US" sz="1050" dirty="0"/>
          </a:p>
          <a:p>
            <a:pPr algn="l">
              <a:lnSpc>
                <a:spcPts val="1575"/>
              </a:lnSpc>
            </a:pPr>
            <a:endParaRPr lang="en-US" sz="1050" dirty="0"/>
          </a:p>
        </p:txBody>
      </p:sp>
      <p:sp>
        <p:nvSpPr>
          <p:cNvPr id="8" name="Text 4"/>
          <p:cNvSpPr/>
          <p:nvPr/>
        </p:nvSpPr>
        <p:spPr>
          <a:xfrm>
            <a:off x="3309938" y="2287618"/>
            <a:ext cx="2524028" cy="1713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350"/>
              </a:lnSpc>
            </a:pPr>
            <a:r>
              <a:rPr lang="en-US" sz="1400" b="1" dirty="0">
                <a:solidFill>
                  <a:srgbClr val="0D0E13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Geographical Reach</a:t>
            </a:r>
            <a:endParaRPr lang="en-US" sz="1350" dirty="0"/>
          </a:p>
        </p:txBody>
      </p:sp>
      <p:sp>
        <p:nvSpPr>
          <p:cNvPr id="9" name="Text 5"/>
          <p:cNvSpPr/>
          <p:nvPr/>
        </p:nvSpPr>
        <p:spPr>
          <a:xfrm>
            <a:off x="3309938" y="1857813"/>
            <a:ext cx="2524125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575"/>
              </a:lnSpc>
            </a:pPr>
            <a:r>
              <a:rPr lang="en-US" sz="1100" b="0" dirty="0">
                <a:solidFill>
                  <a:srgbClr val="0D0E13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02</a:t>
            </a:r>
            <a:endParaRPr lang="en-US" sz="1050" dirty="0"/>
          </a:p>
        </p:txBody>
      </p:sp>
      <p:sp>
        <p:nvSpPr>
          <p:cNvPr id="10" name="Text 6"/>
          <p:cNvSpPr/>
          <p:nvPr/>
        </p:nvSpPr>
        <p:spPr>
          <a:xfrm>
            <a:off x="476250" y="2618876"/>
            <a:ext cx="2524158" cy="2000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575"/>
              </a:lnSpc>
            </a:pPr>
            <a:r>
              <a:rPr lang="en-US" sz="1100" b="0" dirty="0">
                <a:solidFill>
                  <a:srgbClr val="0D0E13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Millennials, Young adults and Professionals</a:t>
            </a:r>
            <a:endParaRPr lang="en-US" sz="1050" dirty="0"/>
          </a:p>
        </p:txBody>
      </p:sp>
      <p:sp>
        <p:nvSpPr>
          <p:cNvPr id="11" name="Text 7"/>
          <p:cNvSpPr/>
          <p:nvPr/>
        </p:nvSpPr>
        <p:spPr>
          <a:xfrm>
            <a:off x="476250" y="2287618"/>
            <a:ext cx="2524174" cy="1713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350"/>
              </a:lnSpc>
            </a:pPr>
            <a:r>
              <a:rPr lang="en-US" sz="1400" b="1" dirty="0">
                <a:solidFill>
                  <a:srgbClr val="0D0E13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Demographics</a:t>
            </a:r>
            <a:endParaRPr lang="en-US" sz="1350" dirty="0"/>
          </a:p>
        </p:txBody>
      </p:sp>
      <p:sp>
        <p:nvSpPr>
          <p:cNvPr id="12" name="Text 8"/>
          <p:cNvSpPr/>
          <p:nvPr/>
        </p:nvSpPr>
        <p:spPr>
          <a:xfrm>
            <a:off x="476250" y="1857717"/>
            <a:ext cx="2524125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575"/>
              </a:lnSpc>
            </a:pPr>
            <a:r>
              <a:rPr lang="en-US" sz="1100" b="0" dirty="0">
                <a:solidFill>
                  <a:srgbClr val="0D0E13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01</a:t>
            </a:r>
            <a:endParaRPr lang="en-US" sz="1050" dirty="0"/>
          </a:p>
        </p:txBody>
      </p:sp>
      <p:sp>
        <p:nvSpPr>
          <p:cNvPr id="13" name="Text 9"/>
          <p:cNvSpPr/>
          <p:nvPr/>
        </p:nvSpPr>
        <p:spPr>
          <a:xfrm>
            <a:off x="476250" y="1050141"/>
            <a:ext cx="8191451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250"/>
              </a:lnSpc>
            </a:pPr>
            <a:r>
              <a:rPr lang="en-US" sz="1800" b="1" dirty="0">
                <a:solidFill>
                  <a:srgbClr val="0D0E13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Target Audience</a:t>
            </a:r>
            <a:endParaRPr lang="en-US" sz="1800" dirty="0"/>
          </a:p>
        </p:txBody>
      </p:sp>
      <p:pic>
        <p:nvPicPr>
          <p:cNvPr id="14" name="Image 1" descr="https://pitch-assets-ccb95893-de3f-4266-973c-20049231b248.s3.eu-west-1.amazonaws.com/try-pitch-pdf-export-logo.svg">
            <a:hlinkClick r:id="rId4" tooltip=""/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r="0" t="0" b="0"/>
          <a:stretch/>
        </p:blipFill>
        <p:spPr>
          <a:xfrm>
            <a:off x="136595" y="4803153"/>
            <a:ext cx="515221" cy="22730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8F8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https://images.unsplash.com/photo-1521288936840-032bc23139ab?crop=entropy&amp;cs=tinysrgb&amp;fit=max&amp;fm=jpg&amp;ixid=M3wyMTIyMnwwfDF8c2VhcmNofDI0fHxsaWdodCUyMGJyb3dufGVufDB8fHx8MTcxMjk0MjMzN3ww&amp;ixlib=rb-4.0.3&amp;q=80&amp;w=1080">    </p:cNvPr>
          <p:cNvPicPr>
            <a:picLocks noChangeAspect="1"/>
          </p:cNvPicPr>
          <p:nvPr/>
        </p:nvPicPr>
        <p:blipFill>
          <a:blip r:embed="rId1"/>
          <a:srcRect l="0" r="0" t="31250" b="3125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143414" y="2617368"/>
            <a:ext cx="2523592" cy="2000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575"/>
              </a:lnSpc>
            </a:pPr>
            <a:r>
              <a:rPr lang="en-US" sz="1100" b="0" dirty="0">
                <a:solidFill>
                  <a:srgbClr val="0D0E13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Age 25 to 34 years with 24.4%</a:t>
            </a:r>
            <a:endParaRPr lang="en-US" sz="1050" dirty="0"/>
          </a:p>
        </p:txBody>
      </p:sp>
      <p:sp>
        <p:nvSpPr>
          <p:cNvPr id="5" name="Text 1"/>
          <p:cNvSpPr/>
          <p:nvPr/>
        </p:nvSpPr>
        <p:spPr>
          <a:xfrm>
            <a:off x="6143414" y="2287618"/>
            <a:ext cx="2523882" cy="1713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350"/>
              </a:lnSpc>
            </a:pPr>
            <a:r>
              <a:rPr lang="en-US" sz="1400" b="1" dirty="0">
                <a:solidFill>
                  <a:srgbClr val="0D0E13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Facebook </a:t>
            </a:r>
            <a:endParaRPr lang="en-US" sz="1350" dirty="0"/>
          </a:p>
        </p:txBody>
      </p:sp>
      <p:sp>
        <p:nvSpPr>
          <p:cNvPr id="6" name="Text 2"/>
          <p:cNvSpPr/>
          <p:nvPr/>
        </p:nvSpPr>
        <p:spPr>
          <a:xfrm>
            <a:off x="6143414" y="1857813"/>
            <a:ext cx="2524125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575"/>
              </a:lnSpc>
            </a:pPr>
            <a:r>
              <a:rPr lang="en-US" sz="1100" b="0" dirty="0">
                <a:solidFill>
                  <a:srgbClr val="0D0E13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03</a:t>
            </a:r>
            <a:endParaRPr lang="en-US" sz="1050" dirty="0"/>
          </a:p>
        </p:txBody>
      </p:sp>
      <p:sp>
        <p:nvSpPr>
          <p:cNvPr id="7" name="Text 3"/>
          <p:cNvSpPr/>
          <p:nvPr/>
        </p:nvSpPr>
        <p:spPr>
          <a:xfrm>
            <a:off x="3309938" y="2617368"/>
            <a:ext cx="2524028" cy="2000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575"/>
              </a:lnSpc>
            </a:pPr>
            <a:r>
              <a:rPr lang="en-US" sz="1100" b="0" dirty="0">
                <a:solidFill>
                  <a:srgbClr val="0D0E13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Age 25 to 34 years with 32%</a:t>
            </a:r>
            <a:endParaRPr lang="en-US" sz="1050" dirty="0"/>
          </a:p>
        </p:txBody>
      </p:sp>
      <p:sp>
        <p:nvSpPr>
          <p:cNvPr id="8" name="Text 4"/>
          <p:cNvSpPr/>
          <p:nvPr/>
        </p:nvSpPr>
        <p:spPr>
          <a:xfrm>
            <a:off x="3309938" y="2287618"/>
            <a:ext cx="2524028" cy="1713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350"/>
              </a:lnSpc>
            </a:pPr>
            <a:r>
              <a:rPr lang="en-US" sz="1400" b="1" dirty="0">
                <a:solidFill>
                  <a:srgbClr val="0D0E13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Instagram </a:t>
            </a:r>
            <a:endParaRPr lang="en-US" sz="1350" dirty="0"/>
          </a:p>
        </p:txBody>
      </p:sp>
      <p:sp>
        <p:nvSpPr>
          <p:cNvPr id="9" name="Text 5"/>
          <p:cNvSpPr/>
          <p:nvPr/>
        </p:nvSpPr>
        <p:spPr>
          <a:xfrm>
            <a:off x="3309938" y="1857813"/>
            <a:ext cx="2524125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575"/>
              </a:lnSpc>
            </a:pPr>
            <a:r>
              <a:rPr lang="en-US" sz="1100" b="0" dirty="0">
                <a:solidFill>
                  <a:srgbClr val="0D0E13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02</a:t>
            </a:r>
            <a:endParaRPr lang="en-US" sz="1050" dirty="0"/>
          </a:p>
        </p:txBody>
      </p:sp>
      <p:sp>
        <p:nvSpPr>
          <p:cNvPr id="10" name="Text 6"/>
          <p:cNvSpPr/>
          <p:nvPr/>
        </p:nvSpPr>
        <p:spPr>
          <a:xfrm>
            <a:off x="476250" y="2618876"/>
            <a:ext cx="2524174" cy="2000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575"/>
              </a:lnSpc>
            </a:pPr>
            <a:r>
              <a:rPr lang="en-US" sz="1100" b="0" dirty="0">
                <a:solidFill>
                  <a:srgbClr val="0D0E13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Age 26 to 35 years with 27%</a:t>
            </a:r>
            <a:endParaRPr lang="en-US" sz="1050" dirty="0"/>
          </a:p>
        </p:txBody>
      </p:sp>
      <p:sp>
        <p:nvSpPr>
          <p:cNvPr id="11" name="Text 7"/>
          <p:cNvSpPr/>
          <p:nvPr/>
        </p:nvSpPr>
        <p:spPr>
          <a:xfrm>
            <a:off x="476250" y="2287618"/>
            <a:ext cx="2524174" cy="1713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350"/>
              </a:lnSpc>
            </a:pPr>
            <a:r>
              <a:rPr lang="en-US" sz="1400" b="1" dirty="0">
                <a:solidFill>
                  <a:srgbClr val="0D0E13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Whatsapp </a:t>
            </a:r>
            <a:endParaRPr lang="en-US" sz="1350" dirty="0"/>
          </a:p>
        </p:txBody>
      </p:sp>
      <p:sp>
        <p:nvSpPr>
          <p:cNvPr id="12" name="Text 8"/>
          <p:cNvSpPr/>
          <p:nvPr/>
        </p:nvSpPr>
        <p:spPr>
          <a:xfrm>
            <a:off x="476250" y="1857717"/>
            <a:ext cx="2524125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575"/>
              </a:lnSpc>
            </a:pPr>
            <a:r>
              <a:rPr lang="en-US" sz="1100" b="0" dirty="0">
                <a:solidFill>
                  <a:srgbClr val="0D0E13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01</a:t>
            </a:r>
            <a:endParaRPr lang="en-US" sz="1050" dirty="0"/>
          </a:p>
        </p:txBody>
      </p:sp>
      <p:sp>
        <p:nvSpPr>
          <p:cNvPr id="13" name="Text 9"/>
          <p:cNvSpPr/>
          <p:nvPr/>
        </p:nvSpPr>
        <p:spPr>
          <a:xfrm>
            <a:off x="476250" y="1028990"/>
            <a:ext cx="8191367" cy="2857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250"/>
              </a:lnSpc>
            </a:pPr>
            <a:r>
              <a:rPr lang="en-US" sz="1800" b="1" dirty="0">
                <a:solidFill>
                  <a:srgbClr val="0D0E13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Demographics</a:t>
            </a:r>
            <a:endParaRPr lang="en-US" sz="1800" dirty="0"/>
          </a:p>
        </p:txBody>
      </p:sp>
      <p:sp>
        <p:nvSpPr>
          <p:cNvPr id="14" name="Text 10"/>
          <p:cNvSpPr/>
          <p:nvPr/>
        </p:nvSpPr>
        <p:spPr>
          <a:xfrm>
            <a:off x="476250" y="1459428"/>
            <a:ext cx="6625210" cy="2000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575"/>
              </a:lnSpc>
            </a:pPr>
            <a:r>
              <a:rPr lang="en-US" sz="1100" b="0" dirty="0">
                <a:solidFill>
                  <a:srgbClr val="0D0E13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Existing demographics of Whatsapp, Instagram and Facebook</a:t>
            </a:r>
            <a:endParaRPr lang="en-US" sz="1050" dirty="0"/>
          </a:p>
        </p:txBody>
      </p:sp>
      <p:pic>
        <p:nvPicPr>
          <p:cNvPr id="15" name="Image 1" descr="https://pitch-assets-ccb95893-de3f-4266-973c-20049231b248.s3.eu-west-1.amazonaws.com/try-pitch-pdf-export-logo.svg">
            <a:hlinkClick r:id="rId4" tooltip=""/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r="0" t="0" b="0"/>
          <a:stretch/>
        </p:blipFill>
        <p:spPr>
          <a:xfrm>
            <a:off x="136595" y="4803153"/>
            <a:ext cx="515221" cy="22730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CFC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5158454" y="1366229"/>
            <a:ext cx="3619322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4500"/>
              </a:lnSpc>
            </a:pPr>
            <a:r>
              <a:rPr lang="en-US" sz="3800" b="1" spc="-48" kern="0" dirty="0">
                <a:solidFill>
                  <a:srgbClr val="292624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Added Features:</a:t>
            </a:r>
            <a:endParaRPr lang="en-US" sz="3750" dirty="0"/>
          </a:p>
        </p:txBody>
      </p:sp>
      <p:sp>
        <p:nvSpPr>
          <p:cNvPr id="4" name="Shape 1"/>
          <p:cNvSpPr/>
          <p:nvPr/>
        </p:nvSpPr>
        <p:spPr>
          <a:xfrm>
            <a:off x="5045225" y="4676775"/>
            <a:ext cx="333375" cy="0"/>
          </a:xfrm>
          <a:prstGeom prst="line">
            <a:avLst/>
          </a:prstGeom>
          <a:solidFill>
            <a:srgbClr val="D4D2CA">
              <a:alpha val="50000"/>
            </a:srgbClr>
          </a:solidFill>
          <a:ln w="21167">
            <a:solidFill>
              <a:srgbClr val="292624">
                <a:alpha val="50000"/>
              </a:srgbClr>
            </a:solidFill>
            <a:prstDash val="solid"/>
            <a:headEnd type="none"/>
            <a:tailEnd type="none"/>
          </a:ln>
        </p:spPr>
      </p:sp>
      <p:sp>
        <p:nvSpPr>
          <p:cNvPr id="5" name="Shape 2"/>
          <p:cNvSpPr/>
          <p:nvPr/>
        </p:nvSpPr>
        <p:spPr>
          <a:xfrm>
            <a:off x="0" y="-3775"/>
            <a:ext cx="4569615" cy="5147275"/>
          </a:xfrm>
          <a:prstGeom prst="roundRect">
            <a:avLst>
              <a:gd name="adj" fmla="val -20010"/>
            </a:avLst>
          </a:prstGeom>
          <a:solidFill>
            <a:srgbClr val="D4D2CA"/>
          </a:solidFill>
          <a:ln/>
        </p:spPr>
      </p:sp>
      <p:pic>
        <p:nvPicPr>
          <p:cNvPr id="6" name="Image 0" descr="https://pitch-assets-ccb95893-de3f-4266-973c-20049231b248.s3.eu-west-1.amazonaws.com/a0c24a7c-ecb8-4645-8866-9258015d7cef?pitch-bytes=2769535&amp;pitch-content-type=image%2Fpng">    </p:cNvPr>
          <p:cNvPicPr>
            <a:picLocks noChangeAspect="1"/>
          </p:cNvPicPr>
          <p:nvPr/>
        </p:nvPicPr>
        <p:blipFill>
          <a:blip r:embed="rId1"/>
          <a:srcRect l="44284" r="5799" t="0" b="0"/>
          <a:stretch/>
        </p:blipFill>
        <p:spPr>
          <a:xfrm>
            <a:off x="1668" y="-6688"/>
            <a:ext cx="4570332" cy="515018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888778" y="2174476"/>
            <a:ext cx="2018506" cy="8001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marL="190500" indent="-190500">
              <a:lnSpc>
                <a:spcPts val="2100"/>
              </a:lnSpc>
              <a:buSzPct val="100000"/>
              <a:buChar char="•"/>
            </a:pPr>
            <a:r>
              <a:rPr lang="en-US" sz="1200" b="0" spc="12" kern="0" dirty="0">
                <a:solidFill>
                  <a:srgbClr val="504F48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Chat Bot</a:t>
            </a:r>
            <a:endParaRPr lang="en-US" sz="900" dirty="0"/>
          </a:p>
          <a:p>
            <a:pPr algn="l" marL="190500" indent="-190500">
              <a:lnSpc>
                <a:spcPts val="2100"/>
              </a:lnSpc>
              <a:buSzPct val="100000"/>
              <a:buChar char="•"/>
            </a:pPr>
            <a:r>
              <a:rPr lang="en-US" sz="1200" b="0" spc="12" kern="0" dirty="0">
                <a:solidFill>
                  <a:srgbClr val="504F48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Payment Option to the app </a:t>
            </a:r>
            <a:endParaRPr lang="en-US" sz="900" dirty="0"/>
          </a:p>
          <a:p>
            <a:pPr algn="l" marL="190500" indent="-190500">
              <a:lnSpc>
                <a:spcPts val="2100"/>
              </a:lnSpc>
              <a:buSzPct val="100000"/>
              <a:buChar char="•"/>
            </a:pPr>
            <a:r>
              <a:rPr lang="en-US" sz="1200" b="0" spc="12" kern="0" dirty="0">
                <a:solidFill>
                  <a:srgbClr val="504F48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Calendar to organize events</a:t>
            </a:r>
            <a:endParaRPr lang="en-US" sz="900" dirty="0"/>
          </a:p>
        </p:txBody>
      </p:sp>
      <p:pic>
        <p:nvPicPr>
          <p:cNvPr id="8" name="Image 1" descr="https://pitch-assets-ccb95893-de3f-4266-973c-20049231b248.s3.eu-west-1.amazonaws.com/try-pitch-pdf-export-logo.svg">
            <a:hlinkClick r:id="rId4" tooltip=""/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r="0" t="0" b="0"/>
          <a:stretch/>
        </p:blipFill>
        <p:spPr>
          <a:xfrm>
            <a:off x="136595" y="4803153"/>
            <a:ext cx="515221" cy="22730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8F8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https://images.unsplash.com/photo-1521288936840-032bc23139ab?crop=entropy&amp;cs=tinysrgb&amp;fit=max&amp;fm=jpg&amp;ixid=M3wyMTIyMnwwfDF8c2VhcmNofDI0fHxsaWdodCUyMGJyb3dufGVufDB8fHx8MTcxMjk0MjMzN3ww&amp;ixlib=rb-4.0.3&amp;q=80&amp;w=1080">    </p:cNvPr>
          <p:cNvPicPr>
            <a:picLocks noChangeAspect="1"/>
          </p:cNvPicPr>
          <p:nvPr/>
        </p:nvPicPr>
        <p:blipFill>
          <a:blip r:embed="rId1"/>
          <a:srcRect l="0" r="0" t="31250" b="3125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2393504" y="2289722"/>
            <a:ext cx="3619421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2250"/>
              </a:lnSpc>
            </a:pPr>
            <a:r>
              <a:rPr lang="en-US" sz="1800" b="1" dirty="0">
                <a:solidFill>
                  <a:srgbClr val="0D0E13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Lowfidelity</a:t>
            </a:r>
            <a:endParaRPr lang="en-US" sz="1800" dirty="0"/>
          </a:p>
        </p:txBody>
      </p:sp>
      <p:pic>
        <p:nvPicPr>
          <p:cNvPr id="5" name="Image 1" descr="https://pitch-assets-ccb95893-de3f-4266-973c-20049231b248.s3.eu-west-1.amazonaws.com/ed9f4afe-7fb3-4725-bc5a-d136cddab821?pitch-bytes=53900&amp;pitch-content-type=image%2Fpng">    </p:cNvPr>
          <p:cNvPicPr>
            <a:picLocks noChangeAspect="1"/>
          </p:cNvPicPr>
          <p:nvPr/>
        </p:nvPicPr>
        <p:blipFill>
          <a:blip r:embed="rId2"/>
          <a:srcRect l="0" r="0" t="0" b="0"/>
          <a:stretch/>
        </p:blipFill>
        <p:spPr>
          <a:xfrm>
            <a:off x="5507766" y="98755"/>
            <a:ext cx="2284646" cy="4952973"/>
          </a:xfrm>
          <a:prstGeom prst="rect">
            <a:avLst/>
          </a:prstGeom>
        </p:spPr>
      </p:pic>
      <p:pic>
        <p:nvPicPr>
          <p:cNvPr id="6" name="Image 2" descr="https://pitch-assets-ccb95893-de3f-4266-973c-20049231b248.s3.eu-west-1.amazonaws.com/try-pitch-pdf-export-logo.svg">
            <a:hlinkClick r:id="rId5" tooltip=""/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r="0" t="0" b="0"/>
          <a:stretch/>
        </p:blipFill>
        <p:spPr>
          <a:xfrm>
            <a:off x="136595" y="4803153"/>
            <a:ext cx="515221" cy="22730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8F8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https://images.unsplash.com/photo-1521288936840-032bc23139ab?crop=entropy&amp;cs=tinysrgb&amp;fit=max&amp;fm=jpg&amp;ixid=M3wyMTIyMnwwfDF8c2VhcmNofDI0fHxsaWdodCUyMGJyb3dufGVufDB8fHx8MTcxMjk0MjMzN3ww&amp;ixlib=rb-4.0.3&amp;q=80&amp;w=1080">    </p:cNvPr>
          <p:cNvPicPr>
            <a:picLocks noChangeAspect="1"/>
          </p:cNvPicPr>
          <p:nvPr/>
        </p:nvPicPr>
        <p:blipFill>
          <a:blip r:embed="rId1"/>
          <a:srcRect l="0" r="0" t="31250" b="3125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143414" y="2709117"/>
            <a:ext cx="2523704" cy="2000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575"/>
              </a:lnSpc>
            </a:pPr>
            <a:r>
              <a:rPr lang="en-US" sz="1100" b="0" dirty="0">
                <a:solidFill>
                  <a:srgbClr val="0D0E13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-end-to-end encyption</a:t>
            </a:r>
            <a:endParaRPr lang="en-US" sz="1050" dirty="0"/>
          </a:p>
        </p:txBody>
      </p:sp>
      <p:sp>
        <p:nvSpPr>
          <p:cNvPr id="5" name="Text 1"/>
          <p:cNvSpPr/>
          <p:nvPr/>
        </p:nvSpPr>
        <p:spPr>
          <a:xfrm>
            <a:off x="6143414" y="2025195"/>
            <a:ext cx="2523855" cy="3429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350"/>
              </a:lnSpc>
            </a:pPr>
            <a:r>
              <a:rPr lang="en-US" sz="1400" b="1" dirty="0">
                <a:solidFill>
                  <a:srgbClr val="0D0E13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How will messages/files be encrypted?</a:t>
            </a:r>
            <a:endParaRPr lang="en-US" sz="1350" dirty="0"/>
          </a:p>
        </p:txBody>
      </p:sp>
      <p:sp>
        <p:nvSpPr>
          <p:cNvPr id="6" name="Text 2"/>
          <p:cNvSpPr/>
          <p:nvPr/>
        </p:nvSpPr>
        <p:spPr>
          <a:xfrm>
            <a:off x="6143414" y="1595390"/>
            <a:ext cx="2524125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575"/>
              </a:lnSpc>
            </a:pPr>
            <a:r>
              <a:rPr lang="en-US" sz="1100" b="0" dirty="0">
                <a:solidFill>
                  <a:srgbClr val="0D0E13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03</a:t>
            </a:r>
            <a:endParaRPr lang="en-US" sz="1050" dirty="0"/>
          </a:p>
        </p:txBody>
      </p:sp>
      <p:sp>
        <p:nvSpPr>
          <p:cNvPr id="7" name="Text 3"/>
          <p:cNvSpPr/>
          <p:nvPr/>
        </p:nvSpPr>
        <p:spPr>
          <a:xfrm>
            <a:off x="3309938" y="2709117"/>
            <a:ext cx="2524007" cy="8000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575"/>
              </a:lnSpc>
            </a:pPr>
            <a:r>
              <a:rPr lang="en-US" sz="1100" b="0" dirty="0">
                <a:solidFill>
                  <a:srgbClr val="0D0E13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Private chat biometric auth.</a:t>
            </a:r>
            <a:endParaRPr lang="en-US" sz="1050" dirty="0"/>
          </a:p>
          <a:p>
            <a:pPr algn="l">
              <a:lnSpc>
                <a:spcPts val="1575"/>
              </a:lnSpc>
            </a:pPr>
            <a:r>
              <a:rPr lang="en-US" sz="1100" b="0" dirty="0">
                <a:solidFill>
                  <a:srgbClr val="0D0E13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-Secure Payment Option</a:t>
            </a:r>
            <a:endParaRPr lang="en-US" sz="1050" dirty="0"/>
          </a:p>
          <a:p>
            <a:pPr algn="l">
              <a:lnSpc>
                <a:spcPts val="1575"/>
              </a:lnSpc>
            </a:pPr>
            <a:endParaRPr lang="en-US" sz="1050" dirty="0"/>
          </a:p>
          <a:p>
            <a:pPr algn="l">
              <a:lnSpc>
                <a:spcPts val="1575"/>
              </a:lnSpc>
            </a:pPr>
            <a:endParaRPr lang="en-US" sz="1050" dirty="0"/>
          </a:p>
        </p:txBody>
      </p:sp>
      <p:sp>
        <p:nvSpPr>
          <p:cNvPr id="8" name="Text 4"/>
          <p:cNvSpPr/>
          <p:nvPr/>
        </p:nvSpPr>
        <p:spPr>
          <a:xfrm>
            <a:off x="3309938" y="2025195"/>
            <a:ext cx="2524007" cy="3429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350"/>
              </a:lnSpc>
            </a:pPr>
            <a:r>
              <a:rPr lang="en-US" sz="1400" b="1" dirty="0">
                <a:solidFill>
                  <a:srgbClr val="0D0E13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Additional User Authentication</a:t>
            </a:r>
            <a:endParaRPr lang="en-US" sz="1350" dirty="0"/>
          </a:p>
        </p:txBody>
      </p:sp>
      <p:sp>
        <p:nvSpPr>
          <p:cNvPr id="9" name="Text 5"/>
          <p:cNvSpPr/>
          <p:nvPr/>
        </p:nvSpPr>
        <p:spPr>
          <a:xfrm>
            <a:off x="3309938" y="1595390"/>
            <a:ext cx="2524125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575"/>
              </a:lnSpc>
            </a:pPr>
            <a:r>
              <a:rPr lang="en-US" sz="1100" b="0" dirty="0">
                <a:solidFill>
                  <a:srgbClr val="0D0E13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02</a:t>
            </a:r>
            <a:endParaRPr lang="en-US" sz="1050" dirty="0"/>
          </a:p>
        </p:txBody>
      </p:sp>
      <p:sp>
        <p:nvSpPr>
          <p:cNvPr id="10" name="Text 6"/>
          <p:cNvSpPr/>
          <p:nvPr/>
        </p:nvSpPr>
        <p:spPr>
          <a:xfrm>
            <a:off x="476250" y="2705638"/>
            <a:ext cx="2524158" cy="10001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575"/>
              </a:lnSpc>
            </a:pPr>
            <a:r>
              <a:rPr lang="en-US" sz="1100" b="0" dirty="0">
                <a:solidFill>
                  <a:srgbClr val="0D0E13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-Secure Authentication</a:t>
            </a:r>
            <a:endParaRPr lang="en-US" sz="1050" dirty="0"/>
          </a:p>
          <a:p>
            <a:pPr algn="l">
              <a:lnSpc>
                <a:spcPts val="1575"/>
              </a:lnSpc>
            </a:pPr>
            <a:r>
              <a:rPr lang="en-US" sz="1100" b="0" dirty="0">
                <a:solidFill>
                  <a:srgbClr val="0D0E13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-Encryption</a:t>
            </a:r>
            <a:endParaRPr lang="en-US" sz="1050" dirty="0"/>
          </a:p>
          <a:p>
            <a:pPr algn="l">
              <a:lnSpc>
                <a:spcPts val="1575"/>
              </a:lnSpc>
            </a:pPr>
            <a:r>
              <a:rPr lang="en-US" sz="1100" b="0" dirty="0">
                <a:solidFill>
                  <a:srgbClr val="0D0E13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-Secure data storage</a:t>
            </a:r>
            <a:endParaRPr lang="en-US" sz="1050" dirty="0"/>
          </a:p>
          <a:p>
            <a:pPr algn="l">
              <a:lnSpc>
                <a:spcPts val="1575"/>
              </a:lnSpc>
            </a:pPr>
            <a:r>
              <a:rPr lang="en-US" sz="1100" b="0" dirty="0">
                <a:solidFill>
                  <a:srgbClr val="0D0E13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-Privacy Controls</a:t>
            </a:r>
            <a:endParaRPr lang="en-US" sz="1050" dirty="0"/>
          </a:p>
          <a:p>
            <a:pPr algn="l">
              <a:lnSpc>
                <a:spcPts val="1575"/>
              </a:lnSpc>
            </a:pPr>
            <a:r>
              <a:rPr lang="en-US" sz="1100" b="0" dirty="0">
                <a:solidFill>
                  <a:srgbClr val="0D0E13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-Regular Security Auditing</a:t>
            </a:r>
            <a:endParaRPr lang="en-US" sz="1050" dirty="0"/>
          </a:p>
        </p:txBody>
      </p:sp>
      <p:sp>
        <p:nvSpPr>
          <p:cNvPr id="11" name="Text 7"/>
          <p:cNvSpPr/>
          <p:nvPr/>
        </p:nvSpPr>
        <p:spPr>
          <a:xfrm>
            <a:off x="476250" y="2025195"/>
            <a:ext cx="2524158" cy="3429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350"/>
              </a:lnSpc>
            </a:pPr>
            <a:r>
              <a:rPr lang="en-US" sz="1400" b="1" dirty="0">
                <a:solidFill>
                  <a:srgbClr val="0D0E13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How will Omni secure users data?</a:t>
            </a:r>
            <a:endParaRPr lang="en-US" sz="1350" dirty="0"/>
          </a:p>
        </p:txBody>
      </p:sp>
      <p:sp>
        <p:nvSpPr>
          <p:cNvPr id="12" name="Text 8"/>
          <p:cNvSpPr/>
          <p:nvPr/>
        </p:nvSpPr>
        <p:spPr>
          <a:xfrm>
            <a:off x="476250" y="1595293"/>
            <a:ext cx="2524125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575"/>
              </a:lnSpc>
            </a:pPr>
            <a:r>
              <a:rPr lang="en-US" sz="1100" b="0" dirty="0">
                <a:solidFill>
                  <a:srgbClr val="0D0E13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01</a:t>
            </a:r>
            <a:endParaRPr lang="en-US" sz="1050" dirty="0"/>
          </a:p>
        </p:txBody>
      </p:sp>
      <p:sp>
        <p:nvSpPr>
          <p:cNvPr id="13" name="Text 9"/>
          <p:cNvSpPr/>
          <p:nvPr/>
        </p:nvSpPr>
        <p:spPr>
          <a:xfrm>
            <a:off x="476250" y="1104630"/>
            <a:ext cx="8191401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250"/>
              </a:lnSpc>
            </a:pPr>
            <a:r>
              <a:rPr lang="en-US" sz="1800" b="1" dirty="0">
                <a:solidFill>
                  <a:srgbClr val="0D0E13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Security</a:t>
            </a:r>
            <a:endParaRPr lang="en-US" sz="1800" dirty="0"/>
          </a:p>
        </p:txBody>
      </p:sp>
      <p:pic>
        <p:nvPicPr>
          <p:cNvPr id="14" name="Image 1" descr="https://pitch-assets-ccb95893-de3f-4266-973c-20049231b248.s3.eu-west-1.amazonaws.com/try-pitch-pdf-export-logo.svg">
            <a:hlinkClick r:id="rId4" tooltip=""/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r="0" t="0" b="0"/>
          <a:stretch/>
        </p:blipFill>
        <p:spPr>
          <a:xfrm>
            <a:off x="136595" y="4803153"/>
            <a:ext cx="515221" cy="22730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8F8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https://images.unsplash.com/photo-1521288936840-032bc23139ab?crop=entropy&amp;cs=tinysrgb&amp;fit=max&amp;fm=jpg&amp;ixid=M3wyMTIyMnwwfDF8c2VhcmNofDI0fHxsaWdodCUyMGJyb3dufGVufDB8fHx8MTcxMjk0MjMzN3ww&amp;ixlib=rb-4.0.3&amp;q=80&amp;w=1080">    </p:cNvPr>
          <p:cNvPicPr>
            <a:picLocks noChangeAspect="1"/>
          </p:cNvPicPr>
          <p:nvPr/>
        </p:nvPicPr>
        <p:blipFill>
          <a:blip r:embed="rId1"/>
          <a:srcRect l="0" r="0" t="31250" b="3125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143414" y="2354945"/>
            <a:ext cx="2523649" cy="800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575"/>
              </a:lnSpc>
            </a:pPr>
            <a:endParaRPr lang="en-US" sz="1050" dirty="0"/>
          </a:p>
          <a:p>
            <a:pPr algn="l">
              <a:lnSpc>
                <a:spcPts val="1575"/>
              </a:lnSpc>
            </a:pPr>
            <a:r>
              <a:rPr lang="en-US" sz="1100" b="0" dirty="0">
                <a:solidFill>
                  <a:srgbClr val="0D0E13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-Continual updates</a:t>
            </a:r>
            <a:endParaRPr lang="en-US" sz="1050" dirty="0"/>
          </a:p>
          <a:p>
            <a:pPr algn="l">
              <a:lnSpc>
                <a:spcPts val="1575"/>
              </a:lnSpc>
            </a:pPr>
            <a:r>
              <a:rPr lang="en-US" sz="1100" b="0" dirty="0">
                <a:solidFill>
                  <a:srgbClr val="0D0E13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-User awareness programs</a:t>
            </a:r>
            <a:endParaRPr lang="en-US" sz="1050" dirty="0"/>
          </a:p>
          <a:p>
            <a:pPr algn="l">
              <a:lnSpc>
                <a:spcPts val="1575"/>
              </a:lnSpc>
            </a:pPr>
            <a:endParaRPr lang="en-US" sz="1050" dirty="0"/>
          </a:p>
        </p:txBody>
      </p:sp>
      <p:sp>
        <p:nvSpPr>
          <p:cNvPr id="5" name="Text 1"/>
          <p:cNvSpPr/>
          <p:nvPr/>
        </p:nvSpPr>
        <p:spPr>
          <a:xfrm>
            <a:off x="6143414" y="2025195"/>
            <a:ext cx="2523887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350"/>
              </a:lnSpc>
            </a:pPr>
            <a:r>
              <a:rPr lang="en-US" sz="1400" b="1" dirty="0">
                <a:solidFill>
                  <a:srgbClr val="0D0E13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Traction on Security</a:t>
            </a:r>
            <a:endParaRPr lang="en-US" sz="1350" dirty="0"/>
          </a:p>
        </p:txBody>
      </p:sp>
      <p:sp>
        <p:nvSpPr>
          <p:cNvPr id="6" name="Text 2"/>
          <p:cNvSpPr/>
          <p:nvPr/>
        </p:nvSpPr>
        <p:spPr>
          <a:xfrm>
            <a:off x="6143414" y="1595390"/>
            <a:ext cx="2524125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575"/>
              </a:lnSpc>
            </a:pPr>
            <a:r>
              <a:rPr lang="en-US" sz="1100" b="0" dirty="0">
                <a:solidFill>
                  <a:srgbClr val="0D0E13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06</a:t>
            </a:r>
            <a:endParaRPr lang="en-US" sz="1050" dirty="0"/>
          </a:p>
        </p:txBody>
      </p:sp>
      <p:sp>
        <p:nvSpPr>
          <p:cNvPr id="7" name="Text 3"/>
          <p:cNvSpPr/>
          <p:nvPr/>
        </p:nvSpPr>
        <p:spPr>
          <a:xfrm>
            <a:off x="3309938" y="2354945"/>
            <a:ext cx="2524046" cy="18002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575"/>
              </a:lnSpc>
            </a:pPr>
            <a:endParaRPr lang="en-US" sz="1050" dirty="0"/>
          </a:p>
          <a:p>
            <a:pPr algn="l">
              <a:lnSpc>
                <a:spcPts val="1575"/>
              </a:lnSpc>
            </a:pPr>
            <a:r>
              <a:rPr lang="en-US" sz="1100" b="0" dirty="0">
                <a:solidFill>
                  <a:srgbClr val="0D0E13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-Cyberbullying and Harassment-implement reporting mechanisms</a:t>
            </a:r>
            <a:endParaRPr lang="en-US" sz="1050" dirty="0"/>
          </a:p>
          <a:p>
            <a:pPr algn="l">
              <a:lnSpc>
                <a:spcPts val="1575"/>
              </a:lnSpc>
            </a:pPr>
            <a:r>
              <a:rPr lang="en-US" sz="1100" b="0" dirty="0">
                <a:solidFill>
                  <a:srgbClr val="0D0E13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-Third-party  integrations-vet, carefully select third parties</a:t>
            </a:r>
            <a:endParaRPr lang="en-US" sz="1050" dirty="0"/>
          </a:p>
          <a:p>
            <a:pPr algn="l">
              <a:lnSpc>
                <a:spcPts val="1575"/>
              </a:lnSpc>
            </a:pPr>
            <a:r>
              <a:rPr lang="en-US" sz="1100" b="0" dirty="0">
                <a:solidFill>
                  <a:srgbClr val="0D0E13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-Data  breaches- practice Secure SDLC</a:t>
            </a:r>
            <a:endParaRPr lang="en-US" sz="1050" dirty="0"/>
          </a:p>
          <a:p>
            <a:pPr algn="l">
              <a:lnSpc>
                <a:spcPts val="1575"/>
              </a:lnSpc>
            </a:pPr>
            <a:r>
              <a:rPr lang="en-US" sz="1100" b="0" dirty="0">
                <a:solidFill>
                  <a:srgbClr val="0D0E13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-Unauthorized Access to Accounts-strong password policies, MFA, mechanisms to prevent unauthorized access </a:t>
            </a:r>
            <a:endParaRPr lang="en-US" sz="1050" dirty="0"/>
          </a:p>
        </p:txBody>
      </p:sp>
      <p:sp>
        <p:nvSpPr>
          <p:cNvPr id="8" name="Text 4"/>
          <p:cNvSpPr/>
          <p:nvPr/>
        </p:nvSpPr>
        <p:spPr>
          <a:xfrm>
            <a:off x="3309938" y="2025195"/>
            <a:ext cx="2524046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350"/>
              </a:lnSpc>
            </a:pPr>
            <a:r>
              <a:rPr lang="en-US" sz="1400" b="1" dirty="0">
                <a:solidFill>
                  <a:srgbClr val="0D0E13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Security concerns how the app ensures privacy</a:t>
            </a:r>
            <a:endParaRPr lang="en-US" sz="1350" dirty="0"/>
          </a:p>
        </p:txBody>
      </p:sp>
      <p:sp>
        <p:nvSpPr>
          <p:cNvPr id="9" name="Text 5"/>
          <p:cNvSpPr/>
          <p:nvPr/>
        </p:nvSpPr>
        <p:spPr>
          <a:xfrm>
            <a:off x="3309938" y="1595390"/>
            <a:ext cx="2524125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575"/>
              </a:lnSpc>
            </a:pPr>
            <a:r>
              <a:rPr lang="en-US" sz="1100" b="0" dirty="0">
                <a:solidFill>
                  <a:srgbClr val="0D0E13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05</a:t>
            </a:r>
            <a:endParaRPr lang="en-US" sz="1050" dirty="0"/>
          </a:p>
        </p:txBody>
      </p:sp>
      <p:sp>
        <p:nvSpPr>
          <p:cNvPr id="10" name="Text 6"/>
          <p:cNvSpPr/>
          <p:nvPr/>
        </p:nvSpPr>
        <p:spPr>
          <a:xfrm>
            <a:off x="476250" y="2705638"/>
            <a:ext cx="2524125" cy="10001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575"/>
              </a:lnSpc>
            </a:pPr>
            <a:endParaRPr lang="en-US" sz="1050" dirty="0"/>
          </a:p>
          <a:p>
            <a:pPr algn="l">
              <a:lnSpc>
                <a:spcPts val="1575"/>
              </a:lnSpc>
            </a:pPr>
            <a:r>
              <a:rPr lang="en-US" sz="1100" b="0" dirty="0">
                <a:solidFill>
                  <a:srgbClr val="0D0E13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-Bot detection algorithms</a:t>
            </a:r>
            <a:endParaRPr lang="en-US" sz="1050" dirty="0"/>
          </a:p>
          <a:p>
            <a:pPr algn="l">
              <a:lnSpc>
                <a:spcPts val="1575"/>
              </a:lnSpc>
            </a:pPr>
            <a:r>
              <a:rPr lang="en-US" sz="1100" b="0" dirty="0">
                <a:solidFill>
                  <a:srgbClr val="0D0E13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-User Account Verification </a:t>
            </a:r>
            <a:endParaRPr lang="en-US" sz="1050" dirty="0"/>
          </a:p>
          <a:p>
            <a:pPr algn="l">
              <a:lnSpc>
                <a:spcPts val="1575"/>
              </a:lnSpc>
            </a:pPr>
            <a:r>
              <a:rPr lang="en-US" sz="1100" b="0" dirty="0">
                <a:solidFill>
                  <a:srgbClr val="0D0E13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-Regular Security Audits</a:t>
            </a:r>
            <a:endParaRPr lang="en-US" sz="1050" dirty="0"/>
          </a:p>
          <a:p>
            <a:pPr algn="l">
              <a:lnSpc>
                <a:spcPts val="1575"/>
              </a:lnSpc>
            </a:pPr>
            <a:r>
              <a:rPr lang="en-US" sz="1100" b="0" dirty="0">
                <a:solidFill>
                  <a:srgbClr val="0D0E13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-IP Blocking and Reputation Lists </a:t>
            </a:r>
            <a:endParaRPr lang="en-US" sz="1050" dirty="0"/>
          </a:p>
        </p:txBody>
      </p:sp>
      <p:sp>
        <p:nvSpPr>
          <p:cNvPr id="11" name="Text 7"/>
          <p:cNvSpPr/>
          <p:nvPr/>
        </p:nvSpPr>
        <p:spPr>
          <a:xfrm>
            <a:off x="476250" y="2025195"/>
            <a:ext cx="2524125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350"/>
              </a:lnSpc>
            </a:pPr>
            <a:r>
              <a:rPr lang="en-US" sz="1400" b="1" dirty="0">
                <a:solidFill>
                  <a:srgbClr val="0D0E13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Managing content, preventing bots, malicious acts &amp; spread of disinformation</a:t>
            </a:r>
            <a:endParaRPr lang="en-US" sz="1350" dirty="0"/>
          </a:p>
        </p:txBody>
      </p:sp>
      <p:sp>
        <p:nvSpPr>
          <p:cNvPr id="12" name="Text 8"/>
          <p:cNvSpPr/>
          <p:nvPr/>
        </p:nvSpPr>
        <p:spPr>
          <a:xfrm>
            <a:off x="476250" y="1595293"/>
            <a:ext cx="2524125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575"/>
              </a:lnSpc>
            </a:pPr>
            <a:r>
              <a:rPr lang="en-US" sz="1100" b="0" dirty="0">
                <a:solidFill>
                  <a:srgbClr val="0D0E13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04</a:t>
            </a:r>
            <a:endParaRPr lang="en-US" sz="1050" dirty="0"/>
          </a:p>
        </p:txBody>
      </p:sp>
      <p:sp>
        <p:nvSpPr>
          <p:cNvPr id="13" name="Text 9"/>
          <p:cNvSpPr/>
          <p:nvPr/>
        </p:nvSpPr>
        <p:spPr>
          <a:xfrm>
            <a:off x="476250" y="1105844"/>
            <a:ext cx="8191421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250"/>
              </a:lnSpc>
            </a:pPr>
            <a:r>
              <a:rPr lang="en-US" sz="1800" b="1" dirty="0">
                <a:solidFill>
                  <a:srgbClr val="0D0E13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Security</a:t>
            </a:r>
            <a:endParaRPr lang="en-US" sz="1800" dirty="0"/>
          </a:p>
        </p:txBody>
      </p:sp>
      <p:pic>
        <p:nvPicPr>
          <p:cNvPr id="14" name="Image 1" descr="https://pitch-assets-ccb95893-de3f-4266-973c-20049231b248.s3.eu-west-1.amazonaws.com/try-pitch-pdf-export-logo.svg">
            <a:hlinkClick r:id="rId4" tooltip=""/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r="0" t="0" b="0"/>
          <a:stretch/>
        </p:blipFill>
        <p:spPr>
          <a:xfrm>
            <a:off x="136595" y="4803153"/>
            <a:ext cx="515221" cy="22730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8F8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https://images.unsplash.com/photo-1521288936840-032bc23139ab?crop=entropy&amp;cs=tinysrgb&amp;fit=max&amp;fm=jpg&amp;ixid=M3wyMTIyMnwwfDF8c2VhcmNofDI0fHxsaWdodCUyMGJyb3dufGVufDB8fHx8MTcxMjk0MjMzN3ww&amp;ixlib=rb-4.0.3&amp;q=80&amp;w=1080">    </p:cNvPr>
          <p:cNvPicPr>
            <a:picLocks noChangeAspect="1"/>
          </p:cNvPicPr>
          <p:nvPr/>
        </p:nvPicPr>
        <p:blipFill>
          <a:blip r:embed="rId1"/>
          <a:srcRect l="0" r="0" t="31250" b="3125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476250" y="875833"/>
            <a:ext cx="2097405" cy="5715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>
              <a:lnSpc>
                <a:spcPts val="2250"/>
              </a:lnSpc>
            </a:pPr>
            <a:r>
              <a:rPr lang="en-US" sz="1800" b="1" dirty="0">
                <a:solidFill>
                  <a:srgbClr val="0D0E13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Technology Stack</a:t>
            </a:r>
            <a:endParaRPr lang="en-US" sz="1800" dirty="0"/>
          </a:p>
          <a:p>
            <a:pPr algn="l">
              <a:lnSpc>
                <a:spcPts val="2250"/>
              </a:lnSpc>
            </a:pPr>
            <a:endParaRPr lang="en-US" sz="1800" dirty="0"/>
          </a:p>
        </p:txBody>
      </p:sp>
      <p:pic>
        <p:nvPicPr>
          <p:cNvPr id="5" name="Image 1" descr="https://pitch-assets-ccb95893-de3f-4266-973c-20049231b248.s3.eu-west-1.amazonaws.com/1b8aec25-bdd7-478b-ad7e-48a8b76a2f16?pitch-bytes=31032&amp;pitch-content-type=image%2Fpng">    </p:cNvPr>
          <p:cNvPicPr>
            <a:picLocks noChangeAspect="1"/>
          </p:cNvPicPr>
          <p:nvPr/>
        </p:nvPicPr>
        <p:blipFill>
          <a:blip r:embed="rId2"/>
          <a:srcRect l="0" r="0" t="15348" b="15348"/>
          <a:stretch/>
        </p:blipFill>
        <p:spPr>
          <a:xfrm>
            <a:off x="717581" y="1525205"/>
            <a:ext cx="1323973" cy="616171"/>
          </a:xfrm>
          <a:prstGeom prst="rect">
            <a:avLst/>
          </a:prstGeom>
        </p:spPr>
      </p:pic>
      <p:pic>
        <p:nvPicPr>
          <p:cNvPr id="6" name="Image 2" descr="https://pitch-assets-ccb95893-de3f-4266-973c-20049231b248.s3.eu-west-1.amazonaws.com/c6a53ca6-cd7c-48ba-94ac-49f9897b990d?pitch-bytes=43476&amp;pitch-content-type=image%2Fpng">    </p:cNvPr>
          <p:cNvPicPr>
            <a:picLocks noChangeAspect="1"/>
          </p:cNvPicPr>
          <p:nvPr/>
        </p:nvPicPr>
        <p:blipFill>
          <a:blip r:embed="rId3"/>
          <a:srcRect l="0" r="0" t="19867" b="19867"/>
          <a:stretch/>
        </p:blipFill>
        <p:spPr>
          <a:xfrm>
            <a:off x="6675089" y="1524677"/>
            <a:ext cx="1292860" cy="616699"/>
          </a:xfrm>
          <a:prstGeom prst="rect">
            <a:avLst/>
          </a:prstGeom>
        </p:spPr>
      </p:pic>
      <p:pic>
        <p:nvPicPr>
          <p:cNvPr id="7" name="Image 3" descr="https://pitch-assets-ccb95893-de3f-4266-973c-20049231b248.s3.eu-west-1.amazonaws.com/8a10baba-5473-403f-9e1f-ef43dc140eca?pitch-bytes=34828&amp;pitch-content-type=image%2Fpng">    </p:cNvPr>
          <p:cNvPicPr>
            <a:picLocks noChangeAspect="1"/>
          </p:cNvPicPr>
          <p:nvPr/>
        </p:nvPicPr>
        <p:blipFill>
          <a:blip r:embed="rId4"/>
          <a:srcRect l="1624" r="1624" t="7310" b="7310"/>
          <a:stretch/>
        </p:blipFill>
        <p:spPr>
          <a:xfrm>
            <a:off x="2402085" y="1528362"/>
            <a:ext cx="1857244" cy="613014"/>
          </a:xfrm>
          <a:prstGeom prst="rect">
            <a:avLst/>
          </a:prstGeom>
        </p:spPr>
      </p:pic>
      <p:pic>
        <p:nvPicPr>
          <p:cNvPr id="8" name="Image 4" descr="https://pitch-assets-ccb95893-de3f-4266-973c-20049231b248.s3.eu-west-1.amazonaws.com/487f1d91-5636-486b-a682-bc6b4c183fa3?pitch-bytes=57511&amp;pitch-content-type=image%2Fpng">    </p:cNvPr>
          <p:cNvPicPr>
            <a:picLocks noChangeAspect="1"/>
          </p:cNvPicPr>
          <p:nvPr/>
        </p:nvPicPr>
        <p:blipFill>
          <a:blip r:embed="rId5"/>
          <a:srcRect l="0" r="0" t="0" b="0"/>
          <a:stretch/>
        </p:blipFill>
        <p:spPr>
          <a:xfrm>
            <a:off x="4697039" y="1528362"/>
            <a:ext cx="1384888" cy="613014"/>
          </a:xfrm>
          <a:prstGeom prst="rect">
            <a:avLst/>
          </a:prstGeom>
        </p:spPr>
      </p:pic>
      <p:pic>
        <p:nvPicPr>
          <p:cNvPr id="9" name="Image 5" descr="https://pitch-assets-ccb95893-de3f-4266-973c-20049231b248.s3.eu-west-1.amazonaws.com/b95abe24-8230-45d2-8741-1dd24753de7a?pitch-bytes=26687&amp;pitch-content-type=image%2Fpng">    </p:cNvPr>
          <p:cNvPicPr>
            <a:picLocks noChangeAspect="1"/>
          </p:cNvPicPr>
          <p:nvPr/>
        </p:nvPicPr>
        <p:blipFill>
          <a:blip r:embed="rId6"/>
          <a:srcRect l="10077" r="10077" t="3732" b="3732"/>
          <a:stretch/>
        </p:blipFill>
        <p:spPr>
          <a:xfrm>
            <a:off x="717208" y="2502775"/>
            <a:ext cx="1125198" cy="1357259"/>
          </a:xfrm>
          <a:prstGeom prst="rect">
            <a:avLst/>
          </a:prstGeom>
        </p:spPr>
      </p:pic>
      <p:pic>
        <p:nvPicPr>
          <p:cNvPr id="10" name="Image 6" descr="https://pitch-assets-ccb95893-de3f-4266-973c-20049231b248.s3.eu-west-1.amazonaws.com/d92ab27e-42cb-4d0e-acda-12f3ce93c6a0?pitch-bytes=25005&amp;pitch-content-type=image%2Fpng">    </p:cNvPr>
          <p:cNvPicPr>
            <a:picLocks noChangeAspect="1"/>
          </p:cNvPicPr>
          <p:nvPr/>
        </p:nvPicPr>
        <p:blipFill>
          <a:blip r:embed="rId7"/>
          <a:srcRect l="0" r="0" t="0" b="0"/>
          <a:stretch/>
        </p:blipFill>
        <p:spPr>
          <a:xfrm>
            <a:off x="2294164" y="2456284"/>
            <a:ext cx="1361763" cy="1361763"/>
          </a:xfrm>
          <a:prstGeom prst="rect">
            <a:avLst/>
          </a:prstGeom>
        </p:spPr>
      </p:pic>
      <p:pic>
        <p:nvPicPr>
          <p:cNvPr id="11" name="Image 7" descr="https://pitch-assets-ccb95893-de3f-4266-973c-20049231b248.s3.eu-west-1.amazonaws.com/f002beeb-f78c-49b9-8653-dc2f54cd65c9?pitch-bytes=30879&amp;pitch-content-type=image%2Fpng">    </p:cNvPr>
          <p:cNvPicPr>
            <a:picLocks noChangeAspect="1"/>
          </p:cNvPicPr>
          <p:nvPr/>
        </p:nvPicPr>
        <p:blipFill>
          <a:blip r:embed="rId8"/>
          <a:srcRect l="0" r="0" t="0" b="0"/>
          <a:stretch/>
        </p:blipFill>
        <p:spPr>
          <a:xfrm>
            <a:off x="4006893" y="2503040"/>
            <a:ext cx="1200793" cy="1356994"/>
          </a:xfrm>
          <a:prstGeom prst="rect">
            <a:avLst/>
          </a:prstGeom>
        </p:spPr>
      </p:pic>
      <p:pic>
        <p:nvPicPr>
          <p:cNvPr id="12" name="Image 8" descr="https://pitch-assets-ccb95893-de3f-4266-973c-20049231b248.s3.eu-west-1.amazonaws.com/561b7d5e-3c3c-4102-8fe1-b2ba999803e5?pitch-bytes=17618&amp;pitch-content-type=image%2Fpng">    </p:cNvPr>
          <p:cNvPicPr>
            <a:picLocks noChangeAspect="1"/>
          </p:cNvPicPr>
          <p:nvPr/>
        </p:nvPicPr>
        <p:blipFill>
          <a:blip r:embed="rId9"/>
          <a:srcRect l="0" r="0" t="0" b="0"/>
          <a:stretch/>
        </p:blipFill>
        <p:spPr>
          <a:xfrm>
            <a:off x="5603193" y="2498872"/>
            <a:ext cx="1294063" cy="1361162"/>
          </a:xfrm>
          <a:prstGeom prst="rect">
            <a:avLst/>
          </a:prstGeom>
        </p:spPr>
      </p:pic>
      <p:pic>
        <p:nvPicPr>
          <p:cNvPr id="13" name="Image 9" descr="https://pitch-assets-ccb95893-de3f-4266-973c-20049231b248.s3.eu-west-1.amazonaws.com/d57f175c-3083-4edf-9b45-a5ac4aa4c9d1?pitch-bytes=26663&amp;pitch-content-type=image%2Fpng">    </p:cNvPr>
          <p:cNvPicPr>
            <a:picLocks noChangeAspect="1"/>
          </p:cNvPicPr>
          <p:nvPr/>
        </p:nvPicPr>
        <p:blipFill>
          <a:blip r:embed="rId10"/>
          <a:srcRect l="0" r="0" t="0" b="0"/>
          <a:stretch/>
        </p:blipFill>
        <p:spPr>
          <a:xfrm>
            <a:off x="7170383" y="2573509"/>
            <a:ext cx="1259861" cy="1286525"/>
          </a:xfrm>
          <a:prstGeom prst="rect">
            <a:avLst/>
          </a:prstGeom>
        </p:spPr>
      </p:pic>
      <p:pic>
        <p:nvPicPr>
          <p:cNvPr id="14" name="Image 10" descr="https://pitch-assets-ccb95893-de3f-4266-973c-20049231b248.s3.eu-west-1.amazonaws.com/try-pitch-pdf-export-logo.svg">
            <a:hlinkClick r:id="rId13" tooltip=""/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 l="0" r="0" t="0" b="0"/>
          <a:stretch/>
        </p:blipFill>
        <p:spPr>
          <a:xfrm>
            <a:off x="136595" y="4803153"/>
            <a:ext cx="515221" cy="22730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8F8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https://images.unsplash.com/photo-1521288936840-032bc23139ab?crop=entropy&amp;cs=tinysrgb&amp;fit=max&amp;fm=jpg&amp;ixid=M3wyMTIyMnwwfDF8c2VhcmNofDI0fHxsaWdodCUyMGJyb3dufGVufDB8fHx8MTcxMjk0MjMzN3ww&amp;ixlib=rb-4.0.3&amp;q=80&amp;w=1080">    </p:cNvPr>
          <p:cNvPicPr>
            <a:picLocks noChangeAspect="1"/>
          </p:cNvPicPr>
          <p:nvPr/>
        </p:nvPicPr>
        <p:blipFill>
          <a:blip r:embed="rId1"/>
          <a:srcRect l="0" r="0" t="31250" b="3125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476250" y="639716"/>
            <a:ext cx="2196654" cy="2857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>
              <a:lnSpc>
                <a:spcPts val="2250"/>
              </a:lnSpc>
            </a:pPr>
            <a:r>
              <a:rPr lang="en-US" sz="1800" b="1" dirty="0">
                <a:solidFill>
                  <a:srgbClr val="0D0E13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Payment workflow</a:t>
            </a:r>
            <a:endParaRPr lang="en-US" sz="1800" dirty="0"/>
          </a:p>
        </p:txBody>
      </p:sp>
      <p:pic>
        <p:nvPicPr>
          <p:cNvPr id="5" name="Image 1" descr="https://pitch-assets-ccb95893-de3f-4266-973c-20049231b248.s3.eu-west-1.amazonaws.com/8464c101-d7e4-4359-80b9-d31f909d857b?pitch-bytes=67225&amp;pitch-content-type=image%2Fpng">    </p:cNvPr>
          <p:cNvPicPr>
            <a:picLocks noChangeAspect="1"/>
          </p:cNvPicPr>
          <p:nvPr/>
        </p:nvPicPr>
        <p:blipFill>
          <a:blip r:embed="rId2"/>
          <a:srcRect l="0" r="0" t="0" b="0"/>
          <a:stretch/>
        </p:blipFill>
        <p:spPr>
          <a:xfrm>
            <a:off x="1259309" y="1205052"/>
            <a:ext cx="6625266" cy="3247359"/>
          </a:xfrm>
          <a:prstGeom prst="rect">
            <a:avLst/>
          </a:prstGeom>
        </p:spPr>
      </p:pic>
      <p:pic>
        <p:nvPicPr>
          <p:cNvPr id="6" name="Image 2" descr="https://pitch-assets-ccb95893-de3f-4266-973c-20049231b248.s3.eu-west-1.amazonaws.com/try-pitch-pdf-export-logo.svg">
            <a:hlinkClick r:id="rId5" tooltip=""/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r="0" t="0" b="0"/>
          <a:stretch/>
        </p:blipFill>
        <p:spPr>
          <a:xfrm>
            <a:off x="136595" y="4803153"/>
            <a:ext cx="515221" cy="22730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Omniconnect</dc:title>
  <dc:subject>PptxGenJS Presentation</dc:subject>
  <dc:creator>Pitch Software GmbH</dc:creator>
  <cp:lastModifiedBy>Pitch Software GmbH</cp:lastModifiedBy>
  <cp:revision>1</cp:revision>
  <dcterms:created xsi:type="dcterms:W3CDTF">2024-04-16T17:20:16Z</dcterms:created>
  <dcterms:modified xsi:type="dcterms:W3CDTF">2024-04-16T17:20:16Z</dcterms:modified>
</cp:coreProperties>
</file>